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7" r:id="rId2"/>
    <p:sldId id="280" r:id="rId3"/>
    <p:sldId id="284" r:id="rId4"/>
    <p:sldId id="283" r:id="rId5"/>
    <p:sldId id="276" r:id="rId6"/>
    <p:sldId id="275" r:id="rId7"/>
    <p:sldId id="286" r:id="rId8"/>
    <p:sldId id="265" r:id="rId9"/>
    <p:sldId id="268" r:id="rId10"/>
    <p:sldId id="28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456" userDrawn="1">
          <p15:clr>
            <a:srgbClr val="A4A3A4"/>
          </p15:clr>
        </p15:guide>
        <p15:guide id="3" pos="7248" userDrawn="1">
          <p15:clr>
            <a:srgbClr val="A4A3A4"/>
          </p15:clr>
        </p15:guide>
        <p15:guide id="4" orient="horz" pos="1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847D75-19BE-CCEE-441E-E091F7CE7C42}" name="Jonas Hallstrom (Student)" initials="JH(" userId="Jonas Hallstrom (Studen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9F2A"/>
    <a:srgbClr val="00008A"/>
    <a:srgbClr val="FF7F0E"/>
    <a:srgbClr val="7B49A9"/>
    <a:srgbClr val="9467BD"/>
    <a:srgbClr val="195F8F"/>
    <a:srgbClr val="1F77B4"/>
    <a:srgbClr val="71439B"/>
    <a:srgbClr val="A61A1A"/>
    <a:srgbClr val="DD24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6357" autoAdjust="0"/>
  </p:normalViewPr>
  <p:slideViewPr>
    <p:cSldViewPr snapToGrid="0">
      <p:cViewPr varScale="1">
        <p:scale>
          <a:sx n="86" d="100"/>
          <a:sy n="86" d="100"/>
        </p:scale>
        <p:origin x="222" y="84"/>
      </p:cViewPr>
      <p:guideLst>
        <p:guide orient="horz" pos="3888"/>
        <p:guide pos="456"/>
        <p:guide pos="7248"/>
        <p:guide orient="horz" pos="144"/>
      </p:guideLst>
    </p:cSldViewPr>
  </p:slideViewPr>
  <p:outlineViewPr>
    <p:cViewPr>
      <p:scale>
        <a:sx n="33" d="100"/>
        <a:sy n="33" d="100"/>
      </p:scale>
      <p:origin x="0" y="0"/>
    </p:cViewPr>
  </p:outlineViewPr>
  <p:notesTextViewPr>
    <p:cViewPr>
      <p:scale>
        <a:sx n="87" d="100"/>
        <a:sy n="87" d="100"/>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C47FF-DB7B-4B2B-9DFB-9F8A01AC31CF}"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5C45E-F762-4033-BD8A-F00CC06DEE14}" type="slidenum">
              <a:rPr lang="en-US" smtClean="0"/>
              <a:t>‹#›</a:t>
            </a:fld>
            <a:endParaRPr lang="en-US"/>
          </a:p>
        </p:txBody>
      </p:sp>
    </p:spTree>
    <p:extLst>
      <p:ext uri="{BB962C8B-B14F-4D97-AF65-F5344CB8AC3E}">
        <p14:creationId xmlns:p14="http://schemas.microsoft.com/office/powerpoint/2010/main" val="183848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F55C45E-F762-4033-BD8A-F00CC06DEE14}" type="slidenum">
              <a:rPr lang="en-US" smtClean="0"/>
              <a:t>1</a:t>
            </a:fld>
            <a:endParaRPr lang="en-US"/>
          </a:p>
        </p:txBody>
      </p:sp>
      <p:sp>
        <p:nvSpPr>
          <p:cNvPr id="6" name="Notes Placeholder 5">
            <a:extLst>
              <a:ext uri="{FF2B5EF4-FFF2-40B4-BE49-F238E27FC236}">
                <a16:creationId xmlns:a16="http://schemas.microsoft.com/office/drawing/2014/main" id="{EC8B42D9-FED7-9E48-F722-9D65145C48F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2970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5C45E-F762-4033-BD8A-F00CC06DEE14}" type="slidenum">
              <a:rPr lang="en-US" smtClean="0"/>
              <a:t>10</a:t>
            </a:fld>
            <a:endParaRPr lang="en-US"/>
          </a:p>
        </p:txBody>
      </p:sp>
    </p:spTree>
    <p:extLst>
      <p:ext uri="{BB962C8B-B14F-4D97-AF65-F5344CB8AC3E}">
        <p14:creationId xmlns:p14="http://schemas.microsoft.com/office/powerpoint/2010/main" val="671698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F55C45E-F762-4033-BD8A-F00CC06DEE14}" type="slidenum">
              <a:rPr lang="en-US" smtClean="0"/>
              <a:t>2</a:t>
            </a:fld>
            <a:endParaRPr lang="en-US"/>
          </a:p>
        </p:txBody>
      </p:sp>
      <p:sp>
        <p:nvSpPr>
          <p:cNvPr id="6" name="Notes Placeholder 5">
            <a:extLst>
              <a:ext uri="{FF2B5EF4-FFF2-40B4-BE49-F238E27FC236}">
                <a16:creationId xmlns:a16="http://schemas.microsoft.com/office/drawing/2014/main" id="{6E967D95-0C40-AAB4-0264-3F80A6724FF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1865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F55C45E-F762-4033-BD8A-F00CC06DEE14}" type="slidenum">
              <a:rPr lang="en-US" smtClean="0"/>
              <a:t>3</a:t>
            </a:fld>
            <a:endParaRPr lang="en-US"/>
          </a:p>
        </p:txBody>
      </p:sp>
      <p:sp>
        <p:nvSpPr>
          <p:cNvPr id="6" name="Notes Placeholder 5">
            <a:extLst>
              <a:ext uri="{FF2B5EF4-FFF2-40B4-BE49-F238E27FC236}">
                <a16:creationId xmlns:a16="http://schemas.microsoft.com/office/drawing/2014/main" id="{7CEA9CDF-9166-102E-1036-F408E4215FF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4135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F55C45E-F762-4033-BD8A-F00CC06DEE14}" type="slidenum">
              <a:rPr lang="en-US" smtClean="0"/>
              <a:t>4</a:t>
            </a:fld>
            <a:endParaRPr lang="en-US"/>
          </a:p>
        </p:txBody>
      </p:sp>
      <p:sp>
        <p:nvSpPr>
          <p:cNvPr id="6" name="Notes Placeholder 5">
            <a:extLst>
              <a:ext uri="{FF2B5EF4-FFF2-40B4-BE49-F238E27FC236}">
                <a16:creationId xmlns:a16="http://schemas.microsoft.com/office/drawing/2014/main" id="{7FDCC14F-0EA3-8CFF-53AB-755C3680F73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2631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We start off by simulating many parent bodies with reasonable radius and formation time values. This graph on the left shows the radius and formation time values of all the simulations performed.</a:t>
            </a:r>
          </a:p>
          <a:p>
            <a:pPr marL="228600" indent="-228600">
              <a:buAutoNum type="arabicParenBoth"/>
            </a:pPr>
            <a:r>
              <a:rPr lang="en-US" dirty="0"/>
              <a:t>So the 40 kilometer radius body formed at 2.1 million years would be represented by this orange dot on the graph. </a:t>
            </a:r>
          </a:p>
        </p:txBody>
      </p:sp>
      <p:sp>
        <p:nvSpPr>
          <p:cNvPr id="4" name="Slide Number Placeholder 3"/>
          <p:cNvSpPr>
            <a:spLocks noGrp="1"/>
          </p:cNvSpPr>
          <p:nvPr>
            <p:ph type="sldNum" sz="quarter" idx="5"/>
          </p:nvPr>
        </p:nvSpPr>
        <p:spPr/>
        <p:txBody>
          <a:bodyPr/>
          <a:lstStyle/>
          <a:p>
            <a:fld id="{6F55C45E-F762-4033-BD8A-F00CC06DEE14}" type="slidenum">
              <a:rPr lang="en-US" smtClean="0"/>
              <a:t>5</a:t>
            </a:fld>
            <a:endParaRPr lang="en-US"/>
          </a:p>
        </p:txBody>
      </p:sp>
    </p:spTree>
    <p:extLst>
      <p:ext uri="{BB962C8B-B14F-4D97-AF65-F5344CB8AC3E}">
        <p14:creationId xmlns:p14="http://schemas.microsoft.com/office/powerpoint/2010/main" val="59584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F55C45E-F762-4033-BD8A-F00CC06DEE14}" type="slidenum">
              <a:rPr lang="en-US" smtClean="0"/>
              <a:t>6</a:t>
            </a:fld>
            <a:endParaRPr lang="en-US"/>
          </a:p>
        </p:txBody>
      </p:sp>
      <p:sp>
        <p:nvSpPr>
          <p:cNvPr id="6" name="Notes Placeholder 5">
            <a:extLst>
              <a:ext uri="{FF2B5EF4-FFF2-40B4-BE49-F238E27FC236}">
                <a16:creationId xmlns:a16="http://schemas.microsoft.com/office/drawing/2014/main" id="{7AE4F3E3-21BA-6D0F-6371-1ED7FAB6114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26458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F55C45E-F762-4033-BD8A-F00CC06DEE14}" type="slidenum">
              <a:rPr lang="en-US" smtClean="0"/>
              <a:t>7</a:t>
            </a:fld>
            <a:endParaRPr lang="en-US"/>
          </a:p>
        </p:txBody>
      </p:sp>
      <p:sp>
        <p:nvSpPr>
          <p:cNvPr id="6" name="Notes Placeholder 5">
            <a:extLst>
              <a:ext uri="{FF2B5EF4-FFF2-40B4-BE49-F238E27FC236}">
                <a16:creationId xmlns:a16="http://schemas.microsoft.com/office/drawing/2014/main" id="{B918B4A8-AB94-7C2F-A142-F2831779ADD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9463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5C45E-F762-4033-BD8A-F00CC06DEE14}" type="slidenum">
              <a:rPr lang="en-US" smtClean="0"/>
              <a:t>8</a:t>
            </a:fld>
            <a:endParaRPr lang="en-US"/>
          </a:p>
        </p:txBody>
      </p:sp>
    </p:spTree>
    <p:extLst>
      <p:ext uri="{BB962C8B-B14F-4D97-AF65-F5344CB8AC3E}">
        <p14:creationId xmlns:p14="http://schemas.microsoft.com/office/powerpoint/2010/main" val="305987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5C45E-F762-4033-BD8A-F00CC06DEE14}" type="slidenum">
              <a:rPr lang="en-US" smtClean="0"/>
              <a:t>9</a:t>
            </a:fld>
            <a:endParaRPr lang="en-US"/>
          </a:p>
        </p:txBody>
      </p:sp>
    </p:spTree>
    <p:extLst>
      <p:ext uri="{BB962C8B-B14F-4D97-AF65-F5344CB8AC3E}">
        <p14:creationId xmlns:p14="http://schemas.microsoft.com/office/powerpoint/2010/main" val="328707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4D6A62-B027-454F-B4BB-E8CC879311EA}"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D884D-71BD-4023-AA6E-7126B34011F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12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2E0CC-BD89-4F22-AF3C-71CE9BC6C916}"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D884D-71BD-4023-AA6E-7126B34011F8}" type="slidenum">
              <a:rPr lang="en-US" smtClean="0"/>
              <a:t>‹#›</a:t>
            </a:fld>
            <a:endParaRPr lang="en-US"/>
          </a:p>
        </p:txBody>
      </p:sp>
    </p:spTree>
    <p:extLst>
      <p:ext uri="{BB962C8B-B14F-4D97-AF65-F5344CB8AC3E}">
        <p14:creationId xmlns:p14="http://schemas.microsoft.com/office/powerpoint/2010/main" val="388252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DE09C9-DB13-403E-8A38-92973A7BF0DA}"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D884D-71BD-4023-AA6E-7126B34011F8}" type="slidenum">
              <a:rPr lang="en-US" smtClean="0"/>
              <a:t>‹#›</a:t>
            </a:fld>
            <a:endParaRPr lang="en-US"/>
          </a:p>
        </p:txBody>
      </p:sp>
    </p:spTree>
    <p:extLst>
      <p:ext uri="{BB962C8B-B14F-4D97-AF65-F5344CB8AC3E}">
        <p14:creationId xmlns:p14="http://schemas.microsoft.com/office/powerpoint/2010/main" val="2722251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EF416-E27D-4B69-95B6-A42D5C564BEF}"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D884D-71BD-4023-AA6E-7126B34011F8}" type="slidenum">
              <a:rPr lang="en-US" smtClean="0"/>
              <a:t>‹#›</a:t>
            </a:fld>
            <a:endParaRPr lang="en-US"/>
          </a:p>
        </p:txBody>
      </p:sp>
    </p:spTree>
    <p:extLst>
      <p:ext uri="{BB962C8B-B14F-4D97-AF65-F5344CB8AC3E}">
        <p14:creationId xmlns:p14="http://schemas.microsoft.com/office/powerpoint/2010/main" val="263540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9910BE-6A85-40A8-B7A7-5D03556869D7}"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D884D-71BD-4023-AA6E-7126B34011F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59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B48D4F-4E39-47AC-8DEA-09B0C0831C4E}" type="datetime1">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D884D-71BD-4023-AA6E-7126B34011F8}" type="slidenum">
              <a:rPr lang="en-US" smtClean="0"/>
              <a:t>‹#›</a:t>
            </a:fld>
            <a:endParaRPr lang="en-US"/>
          </a:p>
        </p:txBody>
      </p:sp>
    </p:spTree>
    <p:extLst>
      <p:ext uri="{BB962C8B-B14F-4D97-AF65-F5344CB8AC3E}">
        <p14:creationId xmlns:p14="http://schemas.microsoft.com/office/powerpoint/2010/main" val="177765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035EB3-2DD9-4B43-A247-076802A9990E}" type="datetime1">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D884D-71BD-4023-AA6E-7126B34011F8}" type="slidenum">
              <a:rPr lang="en-US" smtClean="0"/>
              <a:t>‹#›</a:t>
            </a:fld>
            <a:endParaRPr lang="en-US"/>
          </a:p>
        </p:txBody>
      </p:sp>
    </p:spTree>
    <p:extLst>
      <p:ext uri="{BB962C8B-B14F-4D97-AF65-F5344CB8AC3E}">
        <p14:creationId xmlns:p14="http://schemas.microsoft.com/office/powerpoint/2010/main" val="204057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6A46B3-455E-456A-B04F-9D0F1DF8715C}" type="datetime1">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D884D-71BD-4023-AA6E-7126B34011F8}" type="slidenum">
              <a:rPr lang="en-US" smtClean="0"/>
              <a:t>‹#›</a:t>
            </a:fld>
            <a:endParaRPr lang="en-US"/>
          </a:p>
        </p:txBody>
      </p:sp>
    </p:spTree>
    <p:extLst>
      <p:ext uri="{BB962C8B-B14F-4D97-AF65-F5344CB8AC3E}">
        <p14:creationId xmlns:p14="http://schemas.microsoft.com/office/powerpoint/2010/main" val="172242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D1A5B1-1ECB-45C6-B1D1-B738513FD88D}" type="datetime1">
              <a:rPr lang="en-US" smtClean="0"/>
              <a:t>4/14/2023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lvl1pPr>
              <a:defRPr sz="3200"/>
            </a:lvl1pPr>
          </a:lstStyle>
          <a:p>
            <a:fld id="{FA5D884D-71BD-4023-AA6E-7126B34011F8}" type="slidenum">
              <a:rPr lang="en-US" smtClean="0"/>
              <a:pPr/>
              <a:t>‹#›</a:t>
            </a:fld>
            <a:endParaRPr lang="en-US" dirty="0"/>
          </a:p>
        </p:txBody>
      </p:sp>
    </p:spTree>
    <p:extLst>
      <p:ext uri="{BB962C8B-B14F-4D97-AF65-F5344CB8AC3E}">
        <p14:creationId xmlns:p14="http://schemas.microsoft.com/office/powerpoint/2010/main" val="290143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AB4FD8-1625-4D50-BCA9-CEFB731D457D}" type="datetime1">
              <a:rPr lang="en-US" smtClean="0"/>
              <a:t>4/14/2023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5D884D-71BD-4023-AA6E-7126B34011F8}" type="slidenum">
              <a:rPr lang="en-US" smtClean="0"/>
              <a:t>‹#›</a:t>
            </a:fld>
            <a:endParaRPr lang="en-US"/>
          </a:p>
        </p:txBody>
      </p:sp>
    </p:spTree>
    <p:extLst>
      <p:ext uri="{BB962C8B-B14F-4D97-AF65-F5344CB8AC3E}">
        <p14:creationId xmlns:p14="http://schemas.microsoft.com/office/powerpoint/2010/main" val="7930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FDBDD-44CE-4914-885D-5FCCD4CC3186}" type="datetime1">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D884D-71BD-4023-AA6E-7126B34011F8}" type="slidenum">
              <a:rPr lang="en-US" smtClean="0"/>
              <a:t>‹#›</a:t>
            </a:fld>
            <a:endParaRPr lang="en-US"/>
          </a:p>
        </p:txBody>
      </p:sp>
    </p:spTree>
    <p:extLst>
      <p:ext uri="{BB962C8B-B14F-4D97-AF65-F5344CB8AC3E}">
        <p14:creationId xmlns:p14="http://schemas.microsoft.com/office/powerpoint/2010/main" val="295876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317977A-737D-402C-BC05-01519AED6872}" type="datetime1">
              <a:rPr lang="en-US" smtClean="0"/>
              <a:t>4/14/2023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A5D884D-71BD-4023-AA6E-7126B34011F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2993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F0E6650B-CEE3-A176-E353-A94177F84655}"/>
              </a:ext>
            </a:extLst>
          </p:cNvPr>
          <p:cNvSpPr>
            <a:spLocks noGrp="1"/>
          </p:cNvSpPr>
          <p:nvPr>
            <p:ph type="sldNum" sz="quarter" idx="12"/>
          </p:nvPr>
        </p:nvSpPr>
        <p:spPr/>
        <p:txBody>
          <a:bodyPr/>
          <a:lstStyle/>
          <a:p>
            <a:fld id="{FA5D884D-71BD-4023-AA6E-7126B34011F8}" type="slidenum">
              <a:rPr lang="en-US" sz="3200" smtClean="0"/>
              <a:t>1</a:t>
            </a:fld>
            <a:endParaRPr lang="en-US" sz="3200" dirty="0"/>
          </a:p>
        </p:txBody>
      </p:sp>
      <p:sp>
        <p:nvSpPr>
          <p:cNvPr id="2" name="Title 1">
            <a:extLst>
              <a:ext uri="{FF2B5EF4-FFF2-40B4-BE49-F238E27FC236}">
                <a16:creationId xmlns:a16="http://schemas.microsoft.com/office/drawing/2014/main" id="{E1EB25CB-E6DC-01AE-889A-32902075E86D}"/>
              </a:ext>
            </a:extLst>
          </p:cNvPr>
          <p:cNvSpPr>
            <a:spLocks noGrp="1"/>
          </p:cNvSpPr>
          <p:nvPr>
            <p:ph type="ctrTitle" idx="4294967295"/>
          </p:nvPr>
        </p:nvSpPr>
        <p:spPr>
          <a:xfrm>
            <a:off x="2310972" y="-63270"/>
            <a:ext cx="7559873" cy="3565525"/>
          </a:xfrm>
        </p:spPr>
        <p:txBody>
          <a:bodyPr>
            <a:noAutofit/>
          </a:bodyPr>
          <a:lstStyle/>
          <a:p>
            <a:pPr algn="ctr"/>
            <a:r>
              <a:rPr lang="en-US" sz="6000" dirty="0"/>
              <a:t>The Formation and Thermal Evolution of Itokawa’s Parent Body</a:t>
            </a:r>
          </a:p>
        </p:txBody>
      </p:sp>
      <p:sp>
        <p:nvSpPr>
          <p:cNvPr id="9" name="TextBox 8">
            <a:extLst>
              <a:ext uri="{FF2B5EF4-FFF2-40B4-BE49-F238E27FC236}">
                <a16:creationId xmlns:a16="http://schemas.microsoft.com/office/drawing/2014/main" id="{C294AD0B-A4DF-4D41-5FBE-FF30895DC348}"/>
              </a:ext>
            </a:extLst>
          </p:cNvPr>
          <p:cNvSpPr txBox="1"/>
          <p:nvPr/>
        </p:nvSpPr>
        <p:spPr>
          <a:xfrm>
            <a:off x="896246" y="4230473"/>
            <a:ext cx="10389326" cy="1850956"/>
          </a:xfrm>
          <a:prstGeom prst="rect">
            <a:avLst/>
          </a:prstGeom>
          <a:noFill/>
        </p:spPr>
        <p:txBody>
          <a:bodyPr wrap="square" rtlCol="0">
            <a:spAutoFit/>
          </a:bodyPr>
          <a:lstStyle/>
          <a:p>
            <a:pPr algn="ctr"/>
            <a:r>
              <a:rPr lang="en-US" sz="2800" dirty="0">
                <a:solidFill>
                  <a:schemeClr val="accent1"/>
                </a:solidFill>
              </a:rPr>
              <a:t>Jonas Hallstrom</a:t>
            </a:r>
            <a:r>
              <a:rPr lang="en-US" sz="2800" baseline="30000" dirty="0">
                <a:solidFill>
                  <a:schemeClr val="tx2">
                    <a:lumMod val="50000"/>
                  </a:schemeClr>
                </a:solidFill>
              </a:rPr>
              <a:t>1</a:t>
            </a:r>
            <a:r>
              <a:rPr lang="en-US" sz="2800" dirty="0">
                <a:solidFill>
                  <a:schemeClr val="accent1"/>
                </a:solidFill>
              </a:rPr>
              <a:t> </a:t>
            </a:r>
            <a:r>
              <a:rPr lang="en-US" sz="2800" dirty="0">
                <a:solidFill>
                  <a:schemeClr val="tx2">
                    <a:lumMod val="50000"/>
                  </a:schemeClr>
                </a:solidFill>
              </a:rPr>
              <a:t>and Maitrayee Bose</a:t>
            </a:r>
            <a:r>
              <a:rPr lang="en-US" sz="2800" baseline="30000" dirty="0">
                <a:solidFill>
                  <a:schemeClr val="tx2">
                    <a:lumMod val="50000"/>
                  </a:schemeClr>
                </a:solidFill>
              </a:rPr>
              <a:t>2</a:t>
            </a:r>
            <a:endParaRPr lang="en-US" sz="2800" dirty="0">
              <a:solidFill>
                <a:schemeClr val="tx2">
                  <a:lumMod val="50000"/>
                </a:schemeClr>
              </a:solidFill>
            </a:endParaRPr>
          </a:p>
          <a:p>
            <a:pPr algn="ctr"/>
            <a:r>
              <a:rPr lang="en-US" baseline="30000" dirty="0">
                <a:solidFill>
                  <a:schemeClr val="tx2">
                    <a:lumMod val="50000"/>
                  </a:schemeClr>
                </a:solidFill>
              </a:rPr>
              <a:t>1</a:t>
            </a:r>
            <a:r>
              <a:rPr lang="en-US" dirty="0">
                <a:solidFill>
                  <a:schemeClr val="tx2">
                    <a:lumMod val="50000"/>
                  </a:schemeClr>
                </a:solidFill>
              </a:rPr>
              <a:t>Department of Physics, Arizona State University</a:t>
            </a:r>
          </a:p>
          <a:p>
            <a:pPr algn="ctr"/>
            <a:r>
              <a:rPr lang="en-US" baseline="30000" dirty="0">
                <a:solidFill>
                  <a:schemeClr val="tx2">
                    <a:lumMod val="50000"/>
                  </a:schemeClr>
                </a:solidFill>
              </a:rPr>
              <a:t>2</a:t>
            </a:r>
            <a:r>
              <a:rPr lang="en-US" dirty="0">
                <a:solidFill>
                  <a:schemeClr val="tx2">
                    <a:lumMod val="50000"/>
                  </a:schemeClr>
                </a:solidFill>
              </a:rPr>
              <a:t>School of Earth and Space Exploration, Arizona State University</a:t>
            </a:r>
          </a:p>
          <a:p>
            <a:pPr algn="ctr"/>
            <a:endParaRPr lang="en-US" dirty="0">
              <a:solidFill>
                <a:schemeClr val="tx2">
                  <a:lumMod val="50000"/>
                </a:schemeClr>
              </a:solidFill>
            </a:endParaRPr>
          </a:p>
          <a:p>
            <a:pPr algn="ctr">
              <a:lnSpc>
                <a:spcPct val="150000"/>
              </a:lnSpc>
            </a:pPr>
            <a:r>
              <a:rPr lang="en-US" sz="2400" dirty="0">
                <a:solidFill>
                  <a:schemeClr val="tx2">
                    <a:lumMod val="50000"/>
                  </a:schemeClr>
                </a:solidFill>
              </a:rPr>
              <a:t>Statewide Symposium, Arizona State University, April 2023</a:t>
            </a:r>
          </a:p>
        </p:txBody>
      </p:sp>
      <p:pic>
        <p:nvPicPr>
          <p:cNvPr id="3" name="Picture 2" descr="Logo&#10;&#10;Description automatically generated">
            <a:extLst>
              <a:ext uri="{FF2B5EF4-FFF2-40B4-BE49-F238E27FC236}">
                <a16:creationId xmlns:a16="http://schemas.microsoft.com/office/drawing/2014/main" id="{B6977811-049E-2497-E0AB-2C5893E4A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7172" y="4488083"/>
            <a:ext cx="2323117" cy="1306754"/>
          </a:xfrm>
          <a:prstGeom prst="rect">
            <a:avLst/>
          </a:prstGeom>
        </p:spPr>
      </p:pic>
      <p:pic>
        <p:nvPicPr>
          <p:cNvPr id="4" name="Picture 3" descr="A picture containing text, device&#10;&#10;Description automatically generated">
            <a:extLst>
              <a:ext uri="{FF2B5EF4-FFF2-40B4-BE49-F238E27FC236}">
                <a16:creationId xmlns:a16="http://schemas.microsoft.com/office/drawing/2014/main" id="{3E54953B-1B87-F005-8424-8B99D4982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001" y="3893339"/>
            <a:ext cx="1806492" cy="2411668"/>
          </a:xfrm>
          <a:prstGeom prst="rect">
            <a:avLst/>
          </a:prstGeom>
        </p:spPr>
      </p:pic>
      <p:cxnSp>
        <p:nvCxnSpPr>
          <p:cNvPr id="7" name="Straight Connector 6">
            <a:extLst>
              <a:ext uri="{FF2B5EF4-FFF2-40B4-BE49-F238E27FC236}">
                <a16:creationId xmlns:a16="http://schemas.microsoft.com/office/drawing/2014/main" id="{21568750-08D3-EE44-A9D5-072B93C2DB8C}"/>
              </a:ext>
            </a:extLst>
          </p:cNvPr>
          <p:cNvCxnSpPr>
            <a:cxnSpLocks/>
          </p:cNvCxnSpPr>
          <p:nvPr/>
        </p:nvCxnSpPr>
        <p:spPr>
          <a:xfrm flipH="1">
            <a:off x="1122400" y="3880611"/>
            <a:ext cx="9937747"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0315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C93EA6-91D7-6802-917F-067795E35525}"/>
              </a:ext>
            </a:extLst>
          </p:cNvPr>
          <p:cNvSpPr>
            <a:spLocks noGrp="1"/>
          </p:cNvSpPr>
          <p:nvPr>
            <p:ph type="sldNum" sz="quarter" idx="12"/>
          </p:nvPr>
        </p:nvSpPr>
        <p:spPr/>
        <p:txBody>
          <a:bodyPr/>
          <a:lstStyle/>
          <a:p>
            <a:fld id="{FA5D884D-71BD-4023-AA6E-7126B34011F8}" type="slidenum">
              <a:rPr lang="en-US" smtClean="0"/>
              <a:t>10</a:t>
            </a:fld>
            <a:endParaRPr lang="en-US"/>
          </a:p>
        </p:txBody>
      </p:sp>
      <p:sp>
        <p:nvSpPr>
          <p:cNvPr id="3" name="Content Placeholder 2">
            <a:extLst>
              <a:ext uri="{FF2B5EF4-FFF2-40B4-BE49-F238E27FC236}">
                <a16:creationId xmlns:a16="http://schemas.microsoft.com/office/drawing/2014/main" id="{2C982196-738B-E627-671D-D6D2AEF46A1D}"/>
              </a:ext>
            </a:extLst>
          </p:cNvPr>
          <p:cNvSpPr>
            <a:spLocks noGrp="1"/>
          </p:cNvSpPr>
          <p:nvPr>
            <p:ph idx="4294967295"/>
          </p:nvPr>
        </p:nvSpPr>
        <p:spPr>
          <a:xfrm>
            <a:off x="748388" y="1449489"/>
            <a:ext cx="10695223" cy="1859211"/>
          </a:xfrm>
        </p:spPr>
        <p:txBody>
          <a:bodyPr>
            <a:normAutofit/>
          </a:bodyPr>
          <a:lstStyle/>
          <a:p>
            <a:pPr marL="0" indent="0">
              <a:lnSpc>
                <a:spcPct val="110000"/>
              </a:lnSpc>
              <a:spcBef>
                <a:spcPts val="0"/>
              </a:spcBef>
              <a:buNone/>
            </a:pPr>
            <a:r>
              <a:rPr lang="en-US" sz="2800" dirty="0">
                <a:solidFill>
                  <a:schemeClr val="tx1">
                    <a:lumMod val="85000"/>
                    <a:lumOff val="15000"/>
                  </a:schemeClr>
                </a:solidFill>
              </a:rPr>
              <a:t>Thanks most of all to Dr. Maitrayee Bose for her mentorship and support. I would also like to thank the rest of Dr. Bose’s research group for our discussions and the ASU/NASA Space Grant for funding this project.</a:t>
            </a:r>
          </a:p>
        </p:txBody>
      </p:sp>
      <p:sp>
        <p:nvSpPr>
          <p:cNvPr id="4" name="Title 1">
            <a:extLst>
              <a:ext uri="{FF2B5EF4-FFF2-40B4-BE49-F238E27FC236}">
                <a16:creationId xmlns:a16="http://schemas.microsoft.com/office/drawing/2014/main" id="{2C6FE4F5-A6AD-0D16-43A8-6A83425BDFDC}"/>
              </a:ext>
            </a:extLst>
          </p:cNvPr>
          <p:cNvSpPr txBox="1">
            <a:spLocks/>
          </p:cNvSpPr>
          <p:nvPr/>
        </p:nvSpPr>
        <p:spPr>
          <a:xfrm>
            <a:off x="0" y="112718"/>
            <a:ext cx="12192000" cy="9334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5400" dirty="0">
                <a:solidFill>
                  <a:schemeClr val="tx1">
                    <a:lumMod val="85000"/>
                    <a:lumOff val="15000"/>
                  </a:schemeClr>
                </a:solidFill>
              </a:rPr>
              <a:t>Acknowledgements</a:t>
            </a:r>
          </a:p>
        </p:txBody>
      </p:sp>
      <p:sp>
        <p:nvSpPr>
          <p:cNvPr id="5" name="TextBox 4">
            <a:extLst>
              <a:ext uri="{FF2B5EF4-FFF2-40B4-BE49-F238E27FC236}">
                <a16:creationId xmlns:a16="http://schemas.microsoft.com/office/drawing/2014/main" id="{412847AF-DECC-6B63-2AEC-19D5BCB0D296}"/>
              </a:ext>
            </a:extLst>
          </p:cNvPr>
          <p:cNvSpPr txBox="1"/>
          <p:nvPr/>
        </p:nvSpPr>
        <p:spPr>
          <a:xfrm>
            <a:off x="2281065" y="3634610"/>
            <a:ext cx="7485016" cy="1569660"/>
          </a:xfrm>
          <a:prstGeom prst="rect">
            <a:avLst/>
          </a:prstGeom>
          <a:ln>
            <a:solidFill>
              <a:schemeClr val="tx1">
                <a:lumMod val="85000"/>
                <a:lumOff val="1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chemeClr val="tx1">
                    <a:lumMod val="85000"/>
                    <a:lumOff val="15000"/>
                  </a:schemeClr>
                </a:solidFill>
              </a:rPr>
              <a:t>Jonas Hallstrom, Arizona State University</a:t>
            </a:r>
          </a:p>
          <a:p>
            <a:pPr algn="ctr"/>
            <a:endParaRPr lang="en-US" sz="2400" dirty="0">
              <a:solidFill>
                <a:schemeClr val="tx1">
                  <a:lumMod val="85000"/>
                  <a:lumOff val="15000"/>
                </a:schemeClr>
              </a:solidFill>
            </a:endParaRPr>
          </a:p>
          <a:p>
            <a:pPr algn="ctr"/>
            <a:r>
              <a:rPr lang="en-US" sz="2400" dirty="0">
                <a:solidFill>
                  <a:schemeClr val="tx1">
                    <a:lumMod val="85000"/>
                    <a:lumOff val="15000"/>
                  </a:schemeClr>
                </a:solidFill>
              </a:rPr>
              <a:t>More Information at: </a:t>
            </a:r>
            <a:r>
              <a:rPr lang="en-US" sz="2400" i="1" dirty="0">
                <a:solidFill>
                  <a:schemeClr val="tx1">
                    <a:lumMod val="85000"/>
                    <a:lumOff val="15000"/>
                  </a:schemeClr>
                </a:solidFill>
              </a:rPr>
              <a:t>Hallstrom and Bose 2023, EPS</a:t>
            </a:r>
          </a:p>
          <a:p>
            <a:pPr algn="ctr"/>
            <a:r>
              <a:rPr lang="en-US" sz="2400" dirty="0">
                <a:solidFill>
                  <a:schemeClr val="tx1">
                    <a:lumMod val="85000"/>
                    <a:lumOff val="15000"/>
                  </a:schemeClr>
                </a:solidFill>
              </a:rPr>
              <a:t>&amp; </a:t>
            </a:r>
            <a:r>
              <a:rPr lang="en-US" sz="2400" dirty="0">
                <a:solidFill>
                  <a:srgbClr val="0070C0"/>
                </a:solidFill>
              </a:rPr>
              <a:t>github.com/JonasHallstrom/</a:t>
            </a:r>
            <a:r>
              <a:rPr lang="en-US" sz="2400" dirty="0" err="1">
                <a:solidFill>
                  <a:srgbClr val="0070C0"/>
                </a:solidFill>
              </a:rPr>
              <a:t>AsteroidThermalEvolution</a:t>
            </a:r>
            <a:endParaRPr lang="en-US" sz="2400" dirty="0">
              <a:solidFill>
                <a:srgbClr val="0070C0"/>
              </a:solidFill>
            </a:endParaRPr>
          </a:p>
        </p:txBody>
      </p:sp>
      <p:pic>
        <p:nvPicPr>
          <p:cNvPr id="6" name="Picture 5" descr="A picture containing text, device&#10;&#10;Description automatically generated">
            <a:extLst>
              <a:ext uri="{FF2B5EF4-FFF2-40B4-BE49-F238E27FC236}">
                <a16:creationId xmlns:a16="http://schemas.microsoft.com/office/drawing/2014/main" id="{141C74BC-0B4B-8833-5091-4F8A834F7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57" y="3296604"/>
            <a:ext cx="1682151" cy="2245672"/>
          </a:xfrm>
          <a:prstGeom prst="rect">
            <a:avLst/>
          </a:prstGeom>
        </p:spPr>
      </p:pic>
      <p:pic>
        <p:nvPicPr>
          <p:cNvPr id="7" name="Picture 6" descr="Logo&#10;&#10;Description automatically generated">
            <a:extLst>
              <a:ext uri="{FF2B5EF4-FFF2-40B4-BE49-F238E27FC236}">
                <a16:creationId xmlns:a16="http://schemas.microsoft.com/office/drawing/2014/main" id="{4685AD67-FDE2-54D0-3B16-C26EBF49D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6081" y="3766063"/>
            <a:ext cx="2323117" cy="1306754"/>
          </a:xfrm>
          <a:prstGeom prst="rect">
            <a:avLst/>
          </a:prstGeom>
        </p:spPr>
      </p:pic>
    </p:spTree>
    <p:extLst>
      <p:ext uri="{BB962C8B-B14F-4D97-AF65-F5344CB8AC3E}">
        <p14:creationId xmlns:p14="http://schemas.microsoft.com/office/powerpoint/2010/main" val="104973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CEC11E-678C-B810-AD30-B55BBC5F4687}"/>
              </a:ext>
            </a:extLst>
          </p:cNvPr>
          <p:cNvSpPr txBox="1">
            <a:spLocks/>
          </p:cNvSpPr>
          <p:nvPr/>
        </p:nvSpPr>
        <p:spPr>
          <a:xfrm>
            <a:off x="624689" y="0"/>
            <a:ext cx="10927534" cy="9334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5400" dirty="0">
                <a:solidFill>
                  <a:schemeClr val="tx1">
                    <a:lumMod val="85000"/>
                    <a:lumOff val="15000"/>
                  </a:schemeClr>
                </a:solidFill>
              </a:rPr>
              <a:t>Introduction</a:t>
            </a:r>
          </a:p>
        </p:txBody>
      </p:sp>
      <p:sp>
        <p:nvSpPr>
          <p:cNvPr id="4" name="Content Placeholder 2">
            <a:extLst>
              <a:ext uri="{FF2B5EF4-FFF2-40B4-BE49-F238E27FC236}">
                <a16:creationId xmlns:a16="http://schemas.microsoft.com/office/drawing/2014/main" id="{93B0C49D-2FE6-8E62-CFBD-B6EEA9965369}"/>
              </a:ext>
            </a:extLst>
          </p:cNvPr>
          <p:cNvSpPr txBox="1">
            <a:spLocks/>
          </p:cNvSpPr>
          <p:nvPr/>
        </p:nvSpPr>
        <p:spPr>
          <a:xfrm>
            <a:off x="748231" y="1123775"/>
            <a:ext cx="6917225" cy="51389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0000"/>
              </a:lnSpc>
              <a:spcBef>
                <a:spcPts val="0"/>
              </a:spcBef>
              <a:buFont typeface="Wingdings" panose="05000000000000000000" pitchFamily="2" charset="2"/>
              <a:buChar char="§"/>
            </a:pPr>
            <a:r>
              <a:rPr lang="en-US" sz="2600" dirty="0">
                <a:solidFill>
                  <a:schemeClr val="tx1">
                    <a:lumMod val="85000"/>
                    <a:lumOff val="15000"/>
                  </a:schemeClr>
                </a:solidFill>
              </a:rPr>
              <a:t> 10-200+ km </a:t>
            </a:r>
            <a:r>
              <a:rPr lang="en-US" sz="2600" u="sng" dirty="0">
                <a:solidFill>
                  <a:schemeClr val="tx1">
                    <a:lumMod val="85000"/>
                    <a:lumOff val="15000"/>
                  </a:schemeClr>
                </a:solidFill>
              </a:rPr>
              <a:t>asteroid parent bodies</a:t>
            </a:r>
            <a:r>
              <a:rPr lang="en-US" sz="2600" dirty="0">
                <a:solidFill>
                  <a:schemeClr val="tx1">
                    <a:lumMod val="85000"/>
                    <a:lumOff val="15000"/>
                  </a:schemeClr>
                </a:solidFill>
              </a:rPr>
              <a:t> formed during the first few million years of the solar system</a:t>
            </a:r>
          </a:p>
          <a:p>
            <a:pPr>
              <a:lnSpc>
                <a:spcPct val="110000"/>
              </a:lnSpc>
              <a:spcBef>
                <a:spcPts val="0"/>
              </a:spcBef>
              <a:buFont typeface="Wingdings" panose="05000000000000000000" pitchFamily="2" charset="2"/>
              <a:buChar char="§"/>
            </a:pPr>
            <a:endParaRPr lang="en-US" sz="2600" dirty="0">
              <a:solidFill>
                <a:schemeClr val="tx1">
                  <a:lumMod val="85000"/>
                  <a:lumOff val="15000"/>
                </a:schemeClr>
              </a:solidFill>
            </a:endParaRPr>
          </a:p>
          <a:p>
            <a:pPr>
              <a:lnSpc>
                <a:spcPct val="110000"/>
              </a:lnSpc>
              <a:spcBef>
                <a:spcPts val="0"/>
              </a:spcBef>
              <a:buFont typeface="Wingdings" panose="05000000000000000000" pitchFamily="2" charset="2"/>
              <a:buChar char="§"/>
            </a:pPr>
            <a:r>
              <a:rPr lang="en-US" sz="2600" dirty="0">
                <a:solidFill>
                  <a:schemeClr val="tx1">
                    <a:lumMod val="85000"/>
                    <a:lumOff val="15000"/>
                  </a:schemeClr>
                </a:solidFill>
              </a:rPr>
              <a:t> Several parent bodies were </a:t>
            </a:r>
            <a:r>
              <a:rPr lang="en-US" sz="2600" u="sng" dirty="0">
                <a:solidFill>
                  <a:schemeClr val="tx1">
                    <a:lumMod val="85000"/>
                    <a:lumOff val="15000"/>
                  </a:schemeClr>
                </a:solidFill>
              </a:rPr>
              <a:t>heated to &gt;1000 Kelvin</a:t>
            </a:r>
            <a:r>
              <a:rPr lang="en-US" sz="2600" dirty="0">
                <a:solidFill>
                  <a:schemeClr val="tx1">
                    <a:lumMod val="85000"/>
                    <a:lumOff val="15000"/>
                  </a:schemeClr>
                </a:solidFill>
              </a:rPr>
              <a:t>, mainly due to the decay of 26-Aluminum</a:t>
            </a:r>
          </a:p>
          <a:p>
            <a:pPr>
              <a:lnSpc>
                <a:spcPct val="110000"/>
              </a:lnSpc>
              <a:spcBef>
                <a:spcPts val="0"/>
              </a:spcBef>
              <a:buFont typeface="Wingdings" panose="05000000000000000000" pitchFamily="2" charset="2"/>
              <a:buChar char="§"/>
            </a:pPr>
            <a:endParaRPr lang="en-US" sz="2600" dirty="0">
              <a:solidFill>
                <a:schemeClr val="tx1">
                  <a:lumMod val="85000"/>
                  <a:lumOff val="15000"/>
                </a:schemeClr>
              </a:solidFill>
            </a:endParaRPr>
          </a:p>
          <a:p>
            <a:pPr>
              <a:lnSpc>
                <a:spcPct val="110000"/>
              </a:lnSpc>
              <a:spcBef>
                <a:spcPts val="0"/>
              </a:spcBef>
              <a:buFont typeface="Wingdings" panose="05000000000000000000" pitchFamily="2" charset="2"/>
              <a:buChar char="§"/>
            </a:pPr>
            <a:r>
              <a:rPr lang="en-US" sz="2600" dirty="0">
                <a:solidFill>
                  <a:schemeClr val="tx1">
                    <a:lumMod val="85000"/>
                    <a:lumOff val="15000"/>
                  </a:schemeClr>
                </a:solidFill>
              </a:rPr>
              <a:t> Thermal evolution models can constrain the </a:t>
            </a:r>
            <a:r>
              <a:rPr lang="en-US" sz="2600" u="sng" dirty="0">
                <a:solidFill>
                  <a:schemeClr val="tx1">
                    <a:lumMod val="85000"/>
                    <a:lumOff val="15000"/>
                  </a:schemeClr>
                </a:solidFill>
              </a:rPr>
              <a:t>size</a:t>
            </a:r>
            <a:r>
              <a:rPr lang="en-US" sz="2600" dirty="0">
                <a:solidFill>
                  <a:schemeClr val="tx1">
                    <a:lumMod val="85000"/>
                    <a:lumOff val="15000"/>
                  </a:schemeClr>
                </a:solidFill>
              </a:rPr>
              <a:t> and </a:t>
            </a:r>
            <a:r>
              <a:rPr lang="en-US" sz="2600" u="sng" dirty="0">
                <a:solidFill>
                  <a:schemeClr val="tx1">
                    <a:lumMod val="85000"/>
                    <a:lumOff val="15000"/>
                  </a:schemeClr>
                </a:solidFill>
              </a:rPr>
              <a:t>time of formation</a:t>
            </a:r>
            <a:r>
              <a:rPr lang="en-US" sz="2600" dirty="0">
                <a:solidFill>
                  <a:schemeClr val="tx1">
                    <a:lumMod val="85000"/>
                    <a:lumOff val="15000"/>
                  </a:schemeClr>
                </a:solidFill>
              </a:rPr>
              <a:t> of parent bodies</a:t>
            </a:r>
          </a:p>
        </p:txBody>
      </p:sp>
      <p:sp>
        <p:nvSpPr>
          <p:cNvPr id="2" name="Slide Number Placeholder 1">
            <a:extLst>
              <a:ext uri="{FF2B5EF4-FFF2-40B4-BE49-F238E27FC236}">
                <a16:creationId xmlns:a16="http://schemas.microsoft.com/office/drawing/2014/main" id="{652DE2C4-FFF7-992A-AD2B-93C6616C25C2}"/>
              </a:ext>
            </a:extLst>
          </p:cNvPr>
          <p:cNvSpPr>
            <a:spLocks noGrp="1"/>
          </p:cNvSpPr>
          <p:nvPr>
            <p:ph type="sldNum" sz="quarter" idx="12"/>
          </p:nvPr>
        </p:nvSpPr>
        <p:spPr/>
        <p:txBody>
          <a:bodyPr/>
          <a:lstStyle/>
          <a:p>
            <a:fld id="{FA5D884D-71BD-4023-AA6E-7126B34011F8}" type="slidenum">
              <a:rPr lang="en-US" smtClean="0"/>
              <a:t>2</a:t>
            </a:fld>
            <a:endParaRPr lang="en-US"/>
          </a:p>
        </p:txBody>
      </p:sp>
      <p:grpSp>
        <p:nvGrpSpPr>
          <p:cNvPr id="11" name="Group 10">
            <a:extLst>
              <a:ext uri="{FF2B5EF4-FFF2-40B4-BE49-F238E27FC236}">
                <a16:creationId xmlns:a16="http://schemas.microsoft.com/office/drawing/2014/main" id="{EC8A8C0C-DCD5-6301-A47F-4B921419F258}"/>
              </a:ext>
            </a:extLst>
          </p:cNvPr>
          <p:cNvGrpSpPr/>
          <p:nvPr/>
        </p:nvGrpSpPr>
        <p:grpSpPr>
          <a:xfrm>
            <a:off x="7985157" y="159388"/>
            <a:ext cx="4060052" cy="3135918"/>
            <a:chOff x="7649298" y="1250325"/>
            <a:chExt cx="4404963" cy="3648275"/>
          </a:xfrm>
        </p:grpSpPr>
        <p:pic>
          <p:nvPicPr>
            <p:cNvPr id="7" name="Picture 6" descr="A picture containing diagram&#10;&#10;Description automatically generated">
              <a:extLst>
                <a:ext uri="{FF2B5EF4-FFF2-40B4-BE49-F238E27FC236}">
                  <a16:creationId xmlns:a16="http://schemas.microsoft.com/office/drawing/2014/main" id="{FDC15F64-9B17-CCB3-154D-879FE55D4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298" y="1250325"/>
              <a:ext cx="4404963" cy="3303722"/>
            </a:xfrm>
            <a:prstGeom prst="rect">
              <a:avLst/>
            </a:prstGeom>
          </p:spPr>
        </p:pic>
        <p:sp>
          <p:nvSpPr>
            <p:cNvPr id="8" name="TextBox 7">
              <a:extLst>
                <a:ext uri="{FF2B5EF4-FFF2-40B4-BE49-F238E27FC236}">
                  <a16:creationId xmlns:a16="http://schemas.microsoft.com/office/drawing/2014/main" id="{B3F59B8B-3153-C7C3-4317-C40BA152D45E}"/>
                </a:ext>
              </a:extLst>
            </p:cNvPr>
            <p:cNvSpPr txBox="1"/>
            <p:nvPr/>
          </p:nvSpPr>
          <p:spPr>
            <a:xfrm>
              <a:off x="7649298" y="4504732"/>
              <a:ext cx="4404963" cy="393868"/>
            </a:xfrm>
            <a:prstGeom prst="rect">
              <a:avLst/>
            </a:prstGeom>
            <a:noFill/>
          </p:spPr>
          <p:txBody>
            <a:bodyPr wrap="square" rtlCol="0">
              <a:spAutoFit/>
            </a:bodyPr>
            <a:lstStyle/>
            <a:p>
              <a:pPr algn="ctr"/>
              <a:r>
                <a:rPr lang="en-US" sz="1600" dirty="0"/>
                <a:t>Source: UK Polar Meteorite Exploration</a:t>
              </a:r>
            </a:p>
          </p:txBody>
        </p:sp>
      </p:grpSp>
      <p:grpSp>
        <p:nvGrpSpPr>
          <p:cNvPr id="5" name="Group 4">
            <a:extLst>
              <a:ext uri="{FF2B5EF4-FFF2-40B4-BE49-F238E27FC236}">
                <a16:creationId xmlns:a16="http://schemas.microsoft.com/office/drawing/2014/main" id="{2E549EAE-D161-E814-AB6E-FAC2091BE342}"/>
              </a:ext>
            </a:extLst>
          </p:cNvPr>
          <p:cNvGrpSpPr/>
          <p:nvPr/>
        </p:nvGrpSpPr>
        <p:grpSpPr>
          <a:xfrm>
            <a:off x="8118482" y="3270073"/>
            <a:ext cx="3793402" cy="3054693"/>
            <a:chOff x="7597288" y="1573548"/>
            <a:chExt cx="3901688" cy="3784527"/>
          </a:xfrm>
        </p:grpSpPr>
        <p:sp>
          <p:nvSpPr>
            <p:cNvPr id="6" name="TextBox 5">
              <a:extLst>
                <a:ext uri="{FF2B5EF4-FFF2-40B4-BE49-F238E27FC236}">
                  <a16:creationId xmlns:a16="http://schemas.microsoft.com/office/drawing/2014/main" id="{C1118BBD-62EB-00E7-5AB7-800B04819175}"/>
                </a:ext>
              </a:extLst>
            </p:cNvPr>
            <p:cNvSpPr txBox="1"/>
            <p:nvPr/>
          </p:nvSpPr>
          <p:spPr>
            <a:xfrm>
              <a:off x="7597288" y="4862370"/>
              <a:ext cx="3901688" cy="495705"/>
            </a:xfrm>
            <a:prstGeom prst="rect">
              <a:avLst/>
            </a:prstGeom>
            <a:noFill/>
          </p:spPr>
          <p:txBody>
            <a:bodyPr wrap="square" rtlCol="0">
              <a:spAutoFit/>
            </a:bodyPr>
            <a:lstStyle/>
            <a:p>
              <a:pPr algn="ctr"/>
              <a:r>
                <a:rPr lang="en-US" sz="2000" dirty="0"/>
                <a:t>25143 Itokawa, Source: JAXA</a:t>
              </a:r>
            </a:p>
          </p:txBody>
        </p:sp>
        <p:pic>
          <p:nvPicPr>
            <p:cNvPr id="9" name="Picture 8" descr="A satellite image of the earth&#10;&#10;Description automatically generated with low confidence">
              <a:extLst>
                <a:ext uri="{FF2B5EF4-FFF2-40B4-BE49-F238E27FC236}">
                  <a16:creationId xmlns:a16="http://schemas.microsoft.com/office/drawing/2014/main" id="{1DCB3DE3-9FB6-58E5-AA09-8E2E49FB1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7288" y="1573548"/>
              <a:ext cx="3901688" cy="3239215"/>
            </a:xfrm>
            <a:prstGeom prst="rect">
              <a:avLst/>
            </a:prstGeom>
          </p:spPr>
        </p:pic>
      </p:grpSp>
    </p:spTree>
    <p:extLst>
      <p:ext uri="{BB962C8B-B14F-4D97-AF65-F5344CB8AC3E}">
        <p14:creationId xmlns:p14="http://schemas.microsoft.com/office/powerpoint/2010/main" val="379799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2EAA6C7-2974-68CB-8E75-EC5956C8A0CB}"/>
              </a:ext>
            </a:extLst>
          </p:cNvPr>
          <p:cNvGrpSpPr/>
          <p:nvPr/>
        </p:nvGrpSpPr>
        <p:grpSpPr>
          <a:xfrm>
            <a:off x="5655720" y="1860803"/>
            <a:ext cx="5966363" cy="3995058"/>
            <a:chOff x="5081886" y="1804302"/>
            <a:chExt cx="6858014" cy="4491723"/>
          </a:xfrm>
        </p:grpSpPr>
        <p:pic>
          <p:nvPicPr>
            <p:cNvPr id="21" name="Picture 20" descr="Chart, line chart&#10;&#10;Description automatically generated">
              <a:extLst>
                <a:ext uri="{FF2B5EF4-FFF2-40B4-BE49-F238E27FC236}">
                  <a16:creationId xmlns:a16="http://schemas.microsoft.com/office/drawing/2014/main" id="{1E6C383D-3369-7840-AB16-943EBB0CBC9C}"/>
                </a:ext>
              </a:extLst>
            </p:cNvPr>
            <p:cNvPicPr>
              <a:picLocks noChangeAspect="1"/>
            </p:cNvPicPr>
            <p:nvPr/>
          </p:nvPicPr>
          <p:blipFill rotWithShape="1">
            <a:blip r:embed="rId3">
              <a:extLst>
                <a:ext uri="{28A0092B-C50C-407E-A947-70E740481C1C}">
                  <a14:useLocalDpi xmlns:a14="http://schemas.microsoft.com/office/drawing/2010/main" val="0"/>
                </a:ext>
              </a:extLst>
            </a:blip>
            <a:srcRect b="2683"/>
            <a:stretch/>
          </p:blipFill>
          <p:spPr>
            <a:xfrm>
              <a:off x="5081886" y="1804302"/>
              <a:ext cx="6858014" cy="4491723"/>
            </a:xfrm>
            <a:prstGeom prst="rect">
              <a:avLst/>
            </a:prstGeom>
          </p:spPr>
        </p:pic>
        <p:sp>
          <p:nvSpPr>
            <p:cNvPr id="6" name="TextBox 5">
              <a:extLst>
                <a:ext uri="{FF2B5EF4-FFF2-40B4-BE49-F238E27FC236}">
                  <a16:creationId xmlns:a16="http://schemas.microsoft.com/office/drawing/2014/main" id="{C6BAB005-468B-8851-0BF4-572459603914}"/>
                </a:ext>
              </a:extLst>
            </p:cNvPr>
            <p:cNvSpPr txBox="1"/>
            <p:nvPr/>
          </p:nvSpPr>
          <p:spPr>
            <a:xfrm>
              <a:off x="7281322" y="1952575"/>
              <a:ext cx="4524051" cy="453092"/>
            </a:xfrm>
            <a:prstGeom prst="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chemeClr val="tx1">
                      <a:lumMod val="85000"/>
                      <a:lumOff val="15000"/>
                    </a:schemeClr>
                  </a:solidFill>
                </a:rPr>
                <a:t>40 km radius body formed at 2.1 Ma</a:t>
              </a:r>
            </a:p>
          </p:txBody>
        </p:sp>
      </p:gr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448614BA-8416-407B-F262-B14F560AA36E}"/>
                  </a:ext>
                </a:extLst>
              </p:cNvPr>
              <p:cNvSpPr txBox="1">
                <a:spLocks/>
              </p:cNvSpPr>
              <p:nvPr/>
            </p:nvSpPr>
            <p:spPr>
              <a:xfrm>
                <a:off x="410580" y="1104800"/>
                <a:ext cx="6143163" cy="547870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10000"/>
                  </a:lnSpc>
                  <a:spcBef>
                    <a:spcPts val="0"/>
                  </a:spcBef>
                  <a:buFont typeface="Wingdings" panose="05000000000000000000" pitchFamily="2" charset="2"/>
                  <a:buChar char="§"/>
                </a:pPr>
                <a:r>
                  <a:rPr lang="en-US" sz="2600" dirty="0">
                    <a:solidFill>
                      <a:schemeClr val="tx1">
                        <a:lumMod val="85000"/>
                        <a:lumOff val="15000"/>
                      </a:schemeClr>
                    </a:solidFill>
                  </a:rPr>
                  <a:t>Itokawa’s parent body parameters:</a:t>
                </a:r>
              </a:p>
              <a:p>
                <a:pPr lvl="2">
                  <a:lnSpc>
                    <a:spcPct val="110000"/>
                  </a:lnSpc>
                  <a:spcBef>
                    <a:spcPts val="0"/>
                  </a:spcBef>
                  <a:buFont typeface="Wingdings" panose="05000000000000000000" pitchFamily="2" charset="2"/>
                  <a:buChar char="§"/>
                </a:pPr>
                <a14:m>
                  <m:oMath xmlns:m="http://schemas.openxmlformats.org/officeDocument/2006/math">
                    <m:sSub>
                      <m:sSubPr>
                        <m:ctrlPr>
                          <a:rPr lang="en-US" sz="2400" i="1" smtClean="0">
                            <a:solidFill>
                              <a:schemeClr val="accent5"/>
                            </a:solidFill>
                            <a:latin typeface="Cambria Math" panose="02040503050406030204" pitchFamily="18" charset="0"/>
                          </a:rPr>
                        </m:ctrlPr>
                      </m:sSubPr>
                      <m:e>
                        <m:r>
                          <a:rPr lang="en-US" sz="2400" i="1">
                            <a:solidFill>
                              <a:schemeClr val="accent5"/>
                            </a:solidFill>
                            <a:latin typeface="Cambria Math" panose="02040503050406030204" pitchFamily="18" charset="0"/>
                          </a:rPr>
                          <m:t>𝑐</m:t>
                        </m:r>
                      </m:e>
                      <m:sub>
                        <m:r>
                          <a:rPr lang="en-US" sz="2400" i="1">
                            <a:solidFill>
                              <a:schemeClr val="accent5"/>
                            </a:solidFill>
                            <a:latin typeface="Cambria Math" panose="02040503050406030204" pitchFamily="18" charset="0"/>
                          </a:rPr>
                          <m:t>𝑝</m:t>
                        </m:r>
                      </m:sub>
                    </m:sSub>
                  </m:oMath>
                </a14:m>
                <a:r>
                  <a:rPr lang="en-US" sz="2400" dirty="0">
                    <a:solidFill>
                      <a:schemeClr val="accent5"/>
                    </a:solidFill>
                  </a:rPr>
                  <a:t> </a:t>
                </a:r>
                <a:r>
                  <a:rPr lang="en-US" sz="2400" dirty="0"/>
                  <a:t>and </a:t>
                </a:r>
                <a14:m>
                  <m:oMath xmlns:m="http://schemas.openxmlformats.org/officeDocument/2006/math">
                    <m:r>
                      <a:rPr lang="en-US" sz="2400" i="1" smtClean="0">
                        <a:solidFill>
                          <a:schemeClr val="accent5"/>
                        </a:solidFill>
                        <a:latin typeface="Cambria Math" panose="02040503050406030204" pitchFamily="18" charset="0"/>
                      </a:rPr>
                      <m:t>𝜅</m:t>
                    </m:r>
                    <m:r>
                      <a:rPr lang="en-US" sz="2400" i="1">
                        <a:solidFill>
                          <a:schemeClr val="accent1"/>
                        </a:solidFill>
                        <a:latin typeface="Cambria Math" panose="02040503050406030204" pitchFamily="18" charset="0"/>
                      </a:rPr>
                      <m:t> </m:t>
                    </m:r>
                  </m:oMath>
                </a14:m>
                <a:r>
                  <a:rPr lang="en-US" sz="2400" dirty="0"/>
                  <a:t>: thermal properties of OCs [1]</a:t>
                </a:r>
              </a:p>
              <a:p>
                <a:pPr lvl="2">
                  <a:lnSpc>
                    <a:spcPct val="110000"/>
                  </a:lnSpc>
                  <a:spcBef>
                    <a:spcPts val="0"/>
                  </a:spcBef>
                  <a:buFont typeface="Wingdings" panose="05000000000000000000" pitchFamily="2" charset="2"/>
                  <a:buChar char="§"/>
                </a:pPr>
                <a14:m>
                  <m:oMath xmlns:m="http://schemas.openxmlformats.org/officeDocument/2006/math">
                    <m:r>
                      <a:rPr lang="en-US" sz="2400" i="1" smtClean="0">
                        <a:solidFill>
                          <a:schemeClr val="accent5"/>
                        </a:solidFill>
                        <a:latin typeface="Cambria Math" panose="02040503050406030204" pitchFamily="18" charset="0"/>
                      </a:rPr>
                      <m:t>h</m:t>
                    </m:r>
                  </m:oMath>
                </a14:m>
                <a:r>
                  <a:rPr lang="en-US" sz="2400" dirty="0"/>
                  <a:t>: aluminum abundance of LL OCs [2]</a:t>
                </a:r>
              </a:p>
              <a:p>
                <a:pPr lvl="2">
                  <a:lnSpc>
                    <a:spcPct val="110000"/>
                  </a:lnSpc>
                  <a:spcBef>
                    <a:spcPts val="0"/>
                  </a:spcBef>
                  <a:buFont typeface="Wingdings" panose="05000000000000000000" pitchFamily="2" charset="2"/>
                  <a:buChar char="§"/>
                </a:pPr>
                <a:endParaRPr lang="en-US" sz="2400" dirty="0"/>
              </a:p>
              <a:p>
                <a:pPr lvl="2">
                  <a:lnSpc>
                    <a:spcPct val="110000"/>
                  </a:lnSpc>
                  <a:spcBef>
                    <a:spcPts val="0"/>
                  </a:spcBef>
                  <a:buFont typeface="Wingdings" panose="05000000000000000000" pitchFamily="2" charset="2"/>
                  <a:buChar char="§"/>
                </a:pPr>
                <a:endParaRPr lang="en-US" sz="2400" dirty="0"/>
              </a:p>
              <a:p>
                <a:pPr lvl="1">
                  <a:lnSpc>
                    <a:spcPct val="110000"/>
                  </a:lnSpc>
                  <a:spcBef>
                    <a:spcPts val="0"/>
                  </a:spcBef>
                  <a:buFont typeface="Wingdings" panose="05000000000000000000" pitchFamily="2" charset="2"/>
                  <a:buChar char="§"/>
                </a:pPr>
                <a:endParaRPr lang="en-US" sz="2800" dirty="0"/>
              </a:p>
              <a:p>
                <a:pPr marL="201168" lvl="1" indent="0">
                  <a:lnSpc>
                    <a:spcPct val="110000"/>
                  </a:lnSpc>
                  <a:spcBef>
                    <a:spcPts val="0"/>
                  </a:spcBef>
                  <a:buNone/>
                </a:pPr>
                <a:endParaRPr lang="en-US" sz="2800" dirty="0"/>
              </a:p>
              <a:p>
                <a:pPr marL="201168" lvl="1" indent="0">
                  <a:lnSpc>
                    <a:spcPct val="110000"/>
                  </a:lnSpc>
                  <a:spcBef>
                    <a:spcPts val="0"/>
                  </a:spcBef>
                  <a:buNone/>
                </a:pPr>
                <a:endParaRPr lang="en-US" sz="2200" dirty="0"/>
              </a:p>
              <a:p>
                <a:pPr lvl="1">
                  <a:lnSpc>
                    <a:spcPct val="110000"/>
                  </a:lnSpc>
                  <a:spcBef>
                    <a:spcPts val="0"/>
                  </a:spcBef>
                  <a:buFont typeface="Wingdings" panose="05000000000000000000" pitchFamily="2" charset="2"/>
                  <a:buChar char="§"/>
                </a:pPr>
                <a:endParaRPr lang="en-US" sz="2100" dirty="0"/>
              </a:p>
            </p:txBody>
          </p:sp>
        </mc:Choice>
        <mc:Fallback xmlns="">
          <p:sp>
            <p:nvSpPr>
              <p:cNvPr id="2" name="Content Placeholder 2">
                <a:extLst>
                  <a:ext uri="{FF2B5EF4-FFF2-40B4-BE49-F238E27FC236}">
                    <a16:creationId xmlns:a16="http://schemas.microsoft.com/office/drawing/2014/main" id="{448614BA-8416-407B-F262-B14F560AA36E}"/>
                  </a:ext>
                </a:extLst>
              </p:cNvPr>
              <p:cNvSpPr txBox="1">
                <a:spLocks noRot="1" noChangeAspect="1" noMove="1" noResize="1" noEditPoints="1" noAdjustHandles="1" noChangeArrowheads="1" noChangeShapeType="1" noTextEdit="1"/>
              </p:cNvSpPr>
              <p:nvPr/>
            </p:nvSpPr>
            <p:spPr>
              <a:xfrm>
                <a:off x="410580" y="1104800"/>
                <a:ext cx="6143163" cy="5478708"/>
              </a:xfrm>
              <a:prstGeom prst="rect">
                <a:avLst/>
              </a:prstGeom>
              <a:blipFill>
                <a:blip r:embed="rId4"/>
                <a:stretch>
                  <a:fillRect t="-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53D388B-3E35-7800-8E78-7FBEC2110298}"/>
                  </a:ext>
                </a:extLst>
              </p:cNvPr>
              <p:cNvSpPr txBox="1"/>
              <p:nvPr/>
            </p:nvSpPr>
            <p:spPr>
              <a:xfrm>
                <a:off x="6553743" y="1104800"/>
                <a:ext cx="4767399" cy="783228"/>
              </a:xfrm>
              <a:prstGeom prst="rect">
                <a:avLst/>
              </a:prstGeom>
              <a:noFill/>
              <a:ln w="19050">
                <a:solidFill>
                  <a:schemeClr val="tx1">
                    <a:lumMod val="85000"/>
                    <a:lumOff val="15000"/>
                  </a:schemeClr>
                </a:solidFill>
              </a:ln>
            </p:spPr>
            <p:txBody>
              <a:bodyPr wrap="square">
                <a:spAutoFit/>
              </a:bodyPr>
              <a:lstStyle/>
              <a:p>
                <a:pPr algn="ctr"/>
                <a14:m>
                  <m:oMath xmlns:m="http://schemas.openxmlformats.org/officeDocument/2006/math">
                    <m:sSub>
                      <m:sSubPr>
                        <m:ctrlPr>
                          <a:rPr lang="en-US" sz="3000" i="1" smtClean="0">
                            <a:solidFill>
                              <a:schemeClr val="accent5"/>
                            </a:solidFill>
                            <a:latin typeface="Cambria Math" panose="02040503050406030204" pitchFamily="18" charset="0"/>
                          </a:rPr>
                        </m:ctrlPr>
                      </m:sSubPr>
                      <m:e>
                        <m:r>
                          <a:rPr lang="en-US" sz="3000" i="1">
                            <a:solidFill>
                              <a:schemeClr val="accent5"/>
                            </a:solidFill>
                            <a:latin typeface="Cambria Math" panose="02040503050406030204" pitchFamily="18" charset="0"/>
                          </a:rPr>
                          <m:t>𝑐</m:t>
                        </m:r>
                      </m:e>
                      <m:sub>
                        <m:r>
                          <a:rPr lang="en-US" sz="3000" i="1">
                            <a:solidFill>
                              <a:schemeClr val="accent5"/>
                            </a:solidFill>
                            <a:latin typeface="Cambria Math" panose="02040503050406030204" pitchFamily="18" charset="0"/>
                          </a:rPr>
                          <m:t>𝑝</m:t>
                        </m:r>
                      </m:sub>
                    </m:sSub>
                    <m:f>
                      <m:fPr>
                        <m:ctrlPr>
                          <a:rPr lang="en-US" sz="3000" i="1">
                            <a:solidFill>
                              <a:schemeClr val="tx1"/>
                            </a:solidFill>
                            <a:latin typeface="Cambria Math" panose="02040503050406030204" pitchFamily="18" charset="0"/>
                          </a:rPr>
                        </m:ctrlPr>
                      </m:fPr>
                      <m:num>
                        <m:r>
                          <a:rPr lang="en-US" sz="3000" i="0">
                            <a:solidFill>
                              <a:schemeClr val="tx1"/>
                            </a:solidFill>
                            <a:latin typeface="Cambria Math" panose="02040503050406030204" pitchFamily="18" charset="0"/>
                          </a:rPr>
                          <m:t>𝜕</m:t>
                        </m:r>
                        <m:r>
                          <a:rPr lang="en-US" sz="3000" i="1" smtClean="0">
                            <a:solidFill>
                              <a:srgbClr val="0070C0"/>
                            </a:solidFill>
                            <a:latin typeface="Cambria Math" panose="02040503050406030204" pitchFamily="18" charset="0"/>
                          </a:rPr>
                          <m:t>𝑇</m:t>
                        </m:r>
                      </m:num>
                      <m:den>
                        <m:r>
                          <a:rPr lang="en-US" sz="3000" i="0">
                            <a:solidFill>
                              <a:schemeClr val="tx1"/>
                            </a:solidFill>
                            <a:latin typeface="Cambria Math" panose="02040503050406030204" pitchFamily="18" charset="0"/>
                          </a:rPr>
                          <m:t>𝜕</m:t>
                        </m:r>
                        <m:r>
                          <a:rPr lang="en-US" sz="3000" i="1" smtClean="0">
                            <a:solidFill>
                              <a:srgbClr val="0070C0"/>
                            </a:solidFill>
                            <a:latin typeface="Cambria Math" panose="02040503050406030204" pitchFamily="18" charset="0"/>
                          </a:rPr>
                          <m:t>𝑡</m:t>
                        </m:r>
                      </m:den>
                    </m:f>
                    <m:r>
                      <a:rPr lang="en-US" sz="3000" i="0">
                        <a:solidFill>
                          <a:schemeClr val="tx1"/>
                        </a:solidFill>
                        <a:latin typeface="Cambria Math" panose="02040503050406030204" pitchFamily="18" charset="0"/>
                      </a:rPr>
                      <m:t>=</m:t>
                    </m:r>
                    <m:f>
                      <m:fPr>
                        <m:ctrlPr>
                          <a:rPr lang="en-US" sz="3000" i="1">
                            <a:solidFill>
                              <a:schemeClr val="tx1"/>
                            </a:solidFill>
                            <a:latin typeface="Cambria Math" panose="02040503050406030204" pitchFamily="18" charset="0"/>
                          </a:rPr>
                        </m:ctrlPr>
                      </m:fPr>
                      <m:num>
                        <m:r>
                          <a:rPr lang="en-US" sz="3000" i="0">
                            <a:solidFill>
                              <a:schemeClr val="tx1"/>
                            </a:solidFill>
                            <a:latin typeface="Cambria Math" panose="02040503050406030204" pitchFamily="18" charset="0"/>
                          </a:rPr>
                          <m:t>1</m:t>
                        </m:r>
                      </m:num>
                      <m:den>
                        <m:sSup>
                          <m:sSupPr>
                            <m:ctrlPr>
                              <a:rPr lang="en-US" sz="3000" i="1">
                                <a:solidFill>
                                  <a:schemeClr val="tx1"/>
                                </a:solidFill>
                                <a:latin typeface="Cambria Math" panose="02040503050406030204" pitchFamily="18" charset="0"/>
                              </a:rPr>
                            </m:ctrlPr>
                          </m:sSupPr>
                          <m:e>
                            <m:r>
                              <a:rPr lang="en-US" sz="3000" i="1" smtClean="0">
                                <a:solidFill>
                                  <a:srgbClr val="0070C0"/>
                                </a:solidFill>
                                <a:latin typeface="Cambria Math" panose="02040503050406030204" pitchFamily="18" charset="0"/>
                              </a:rPr>
                              <m:t>𝑟</m:t>
                            </m:r>
                          </m:e>
                          <m:sup>
                            <m:r>
                              <a:rPr lang="en-US" sz="3000" i="0">
                                <a:solidFill>
                                  <a:schemeClr val="tx1"/>
                                </a:solidFill>
                                <a:latin typeface="Cambria Math" panose="02040503050406030204" pitchFamily="18" charset="0"/>
                              </a:rPr>
                              <m:t>2</m:t>
                            </m:r>
                          </m:sup>
                        </m:sSup>
                      </m:den>
                    </m:f>
                    <m:f>
                      <m:fPr>
                        <m:ctrlPr>
                          <a:rPr lang="en-US" sz="3000" i="1">
                            <a:solidFill>
                              <a:schemeClr val="tx1"/>
                            </a:solidFill>
                            <a:latin typeface="Cambria Math" panose="02040503050406030204" pitchFamily="18" charset="0"/>
                          </a:rPr>
                        </m:ctrlPr>
                      </m:fPr>
                      <m:num>
                        <m:r>
                          <a:rPr lang="en-US" sz="3000" i="0">
                            <a:solidFill>
                              <a:schemeClr val="tx1"/>
                            </a:solidFill>
                            <a:latin typeface="Cambria Math" panose="02040503050406030204" pitchFamily="18" charset="0"/>
                          </a:rPr>
                          <m:t>𝜕</m:t>
                        </m:r>
                      </m:num>
                      <m:den>
                        <m:r>
                          <a:rPr lang="en-US" sz="3000" i="0">
                            <a:solidFill>
                              <a:schemeClr val="tx1"/>
                            </a:solidFill>
                            <a:latin typeface="Cambria Math" panose="02040503050406030204" pitchFamily="18" charset="0"/>
                          </a:rPr>
                          <m:t>𝜕</m:t>
                        </m:r>
                        <m:r>
                          <a:rPr lang="en-US" sz="3000" i="1" smtClean="0">
                            <a:solidFill>
                              <a:srgbClr val="0070C0"/>
                            </a:solidFill>
                            <a:latin typeface="Cambria Math" panose="02040503050406030204" pitchFamily="18" charset="0"/>
                          </a:rPr>
                          <m:t>𝑟</m:t>
                        </m:r>
                      </m:den>
                    </m:f>
                    <m:d>
                      <m:dPr>
                        <m:ctrlPr>
                          <a:rPr lang="en-US" sz="3000" i="1">
                            <a:solidFill>
                              <a:schemeClr val="tx1"/>
                            </a:solidFill>
                            <a:latin typeface="Cambria Math" panose="02040503050406030204" pitchFamily="18" charset="0"/>
                          </a:rPr>
                        </m:ctrlPr>
                      </m:dPr>
                      <m:e>
                        <m:sSup>
                          <m:sSupPr>
                            <m:ctrlPr>
                              <a:rPr lang="en-US" sz="3000" i="1">
                                <a:latin typeface="Cambria Math" panose="02040503050406030204" pitchFamily="18" charset="0"/>
                              </a:rPr>
                            </m:ctrlPr>
                          </m:sSupPr>
                          <m:e>
                            <m:r>
                              <a:rPr lang="en-US" sz="3000" i="1" smtClean="0">
                                <a:solidFill>
                                  <a:srgbClr val="0070C0"/>
                                </a:solidFill>
                                <a:latin typeface="Cambria Math" panose="02040503050406030204" pitchFamily="18" charset="0"/>
                              </a:rPr>
                              <m:t>𝑟</m:t>
                            </m:r>
                          </m:e>
                          <m:sup>
                            <m:r>
                              <a:rPr lang="en-US" sz="3000">
                                <a:latin typeface="Cambria Math" panose="02040503050406030204" pitchFamily="18" charset="0"/>
                              </a:rPr>
                              <m:t>2</m:t>
                            </m:r>
                          </m:sup>
                        </m:sSup>
                        <m:r>
                          <a:rPr lang="en-US" sz="3000" i="1" smtClean="0">
                            <a:solidFill>
                              <a:schemeClr val="accent5"/>
                            </a:solidFill>
                            <a:latin typeface="Cambria Math" panose="02040503050406030204" pitchFamily="18" charset="0"/>
                          </a:rPr>
                          <m:t>𝜅</m:t>
                        </m:r>
                        <m:sSub>
                          <m:sSubPr>
                            <m:ctrlPr>
                              <a:rPr lang="en-US" sz="3000" i="1">
                                <a:solidFill>
                                  <a:schemeClr val="accent5"/>
                                </a:solidFill>
                                <a:latin typeface="Cambria Math" panose="02040503050406030204" pitchFamily="18" charset="0"/>
                              </a:rPr>
                            </m:ctrlPr>
                          </m:sSubPr>
                          <m:e>
                            <m:r>
                              <a:rPr lang="en-US" sz="3000" i="1">
                                <a:solidFill>
                                  <a:schemeClr val="accent5"/>
                                </a:solidFill>
                                <a:latin typeface="Cambria Math" panose="02040503050406030204" pitchFamily="18" charset="0"/>
                              </a:rPr>
                              <m:t>𝑐</m:t>
                            </m:r>
                          </m:e>
                          <m:sub>
                            <m:r>
                              <a:rPr lang="en-US" sz="3000" i="1">
                                <a:solidFill>
                                  <a:schemeClr val="accent5"/>
                                </a:solidFill>
                                <a:latin typeface="Cambria Math" panose="02040503050406030204" pitchFamily="18" charset="0"/>
                              </a:rPr>
                              <m:t>𝑝</m:t>
                            </m:r>
                          </m:sub>
                        </m:sSub>
                        <m:f>
                          <m:fPr>
                            <m:ctrlPr>
                              <a:rPr lang="en-US" sz="3000" i="1">
                                <a:solidFill>
                                  <a:schemeClr val="tx1"/>
                                </a:solidFill>
                                <a:latin typeface="Cambria Math" panose="02040503050406030204" pitchFamily="18" charset="0"/>
                              </a:rPr>
                            </m:ctrlPr>
                          </m:fPr>
                          <m:num>
                            <m:r>
                              <a:rPr lang="en-US" sz="3000" i="0">
                                <a:solidFill>
                                  <a:schemeClr val="tx1"/>
                                </a:solidFill>
                                <a:latin typeface="Cambria Math" panose="02040503050406030204" pitchFamily="18" charset="0"/>
                              </a:rPr>
                              <m:t>𝜕</m:t>
                            </m:r>
                            <m:r>
                              <a:rPr lang="en-US" sz="3000" i="1" smtClean="0">
                                <a:solidFill>
                                  <a:srgbClr val="0070C0"/>
                                </a:solidFill>
                                <a:latin typeface="Cambria Math" panose="02040503050406030204" pitchFamily="18" charset="0"/>
                              </a:rPr>
                              <m:t>𝑇</m:t>
                            </m:r>
                          </m:num>
                          <m:den>
                            <m:r>
                              <a:rPr lang="en-US" sz="3000" i="0">
                                <a:solidFill>
                                  <a:schemeClr val="tx1"/>
                                </a:solidFill>
                                <a:latin typeface="Cambria Math" panose="02040503050406030204" pitchFamily="18" charset="0"/>
                              </a:rPr>
                              <m:t>𝜕</m:t>
                            </m:r>
                            <m:r>
                              <a:rPr lang="en-US" sz="3000" i="1" smtClean="0">
                                <a:solidFill>
                                  <a:srgbClr val="0070C0"/>
                                </a:solidFill>
                                <a:latin typeface="Cambria Math" panose="02040503050406030204" pitchFamily="18" charset="0"/>
                              </a:rPr>
                              <m:t>𝑟</m:t>
                            </m:r>
                          </m:den>
                        </m:f>
                      </m:e>
                    </m:d>
                    <m:r>
                      <a:rPr lang="en-US" sz="3000" i="0">
                        <a:solidFill>
                          <a:schemeClr val="tx1"/>
                        </a:solidFill>
                        <a:latin typeface="Cambria Math" panose="02040503050406030204" pitchFamily="18" charset="0"/>
                      </a:rPr>
                      <m:t>+</m:t>
                    </m:r>
                    <m:r>
                      <a:rPr lang="en-US" sz="3000" i="1" smtClean="0">
                        <a:solidFill>
                          <a:schemeClr val="accent5"/>
                        </a:solidFill>
                        <a:latin typeface="Cambria Math" panose="02040503050406030204" pitchFamily="18" charset="0"/>
                      </a:rPr>
                      <m:t>h</m:t>
                    </m:r>
                    <m:r>
                      <a:rPr lang="en-US" sz="3000" b="0" i="1" smtClean="0">
                        <a:solidFill>
                          <a:schemeClr val="tx1"/>
                        </a:solidFill>
                        <a:latin typeface="Cambria Math" panose="02040503050406030204" pitchFamily="18" charset="0"/>
                      </a:rPr>
                      <m:t> </m:t>
                    </m:r>
                  </m:oMath>
                </a14:m>
                <a:r>
                  <a:rPr lang="en-US" sz="3000" dirty="0">
                    <a:solidFill>
                      <a:schemeClr val="tx1"/>
                    </a:solidFill>
                  </a:rPr>
                  <a:t> </a:t>
                </a:r>
              </a:p>
            </p:txBody>
          </p:sp>
        </mc:Choice>
        <mc:Fallback xmlns="">
          <p:sp>
            <p:nvSpPr>
              <p:cNvPr id="4" name="TextBox 3">
                <a:extLst>
                  <a:ext uri="{FF2B5EF4-FFF2-40B4-BE49-F238E27FC236}">
                    <a16:creationId xmlns:a16="http://schemas.microsoft.com/office/drawing/2014/main" id="{953D388B-3E35-7800-8E78-7FBEC2110298}"/>
                  </a:ext>
                </a:extLst>
              </p:cNvPr>
              <p:cNvSpPr txBox="1">
                <a:spLocks noRot="1" noChangeAspect="1" noMove="1" noResize="1" noEditPoints="1" noAdjustHandles="1" noChangeArrowheads="1" noChangeShapeType="1" noTextEdit="1"/>
              </p:cNvSpPr>
              <p:nvPr/>
            </p:nvSpPr>
            <p:spPr>
              <a:xfrm>
                <a:off x="6553743" y="1104800"/>
                <a:ext cx="4767399" cy="783228"/>
              </a:xfrm>
              <a:prstGeom prst="rect">
                <a:avLst/>
              </a:prstGeom>
              <a:blipFill>
                <a:blip r:embed="rId5"/>
                <a:stretch>
                  <a:fillRect/>
                </a:stretch>
              </a:blipFill>
              <a:ln w="19050">
                <a:solidFill>
                  <a:schemeClr val="tx1">
                    <a:lumMod val="85000"/>
                    <a:lumOff val="15000"/>
                  </a:schemeClr>
                </a:solidFill>
              </a:ln>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7052CC3B-D134-E17A-F1EC-41B3F0FE5FDF}"/>
              </a:ext>
            </a:extLst>
          </p:cNvPr>
          <p:cNvSpPr txBox="1">
            <a:spLocks/>
          </p:cNvSpPr>
          <p:nvPr/>
        </p:nvSpPr>
        <p:spPr>
          <a:xfrm>
            <a:off x="606583" y="5294227"/>
            <a:ext cx="4868329" cy="88173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lnSpc>
                <a:spcPct val="110000"/>
              </a:lnSpc>
              <a:spcBef>
                <a:spcPts val="0"/>
              </a:spcBef>
              <a:buNone/>
            </a:pPr>
            <a:r>
              <a:rPr lang="en-US" sz="1400" dirty="0">
                <a:solidFill>
                  <a:schemeClr val="tx1">
                    <a:lumMod val="85000"/>
                    <a:lumOff val="15000"/>
                  </a:schemeClr>
                </a:solidFill>
              </a:rPr>
              <a:t>[1] </a:t>
            </a:r>
            <a:r>
              <a:rPr lang="en-US" sz="1400" i="1" dirty="0">
                <a:solidFill>
                  <a:schemeClr val="tx1">
                    <a:lumMod val="85000"/>
                    <a:lumOff val="15000"/>
                  </a:schemeClr>
                </a:solidFill>
              </a:rPr>
              <a:t>Yomogida and Matsui 1984, EPS</a:t>
            </a:r>
            <a:r>
              <a:rPr lang="en-US" sz="1400" dirty="0">
                <a:solidFill>
                  <a:schemeClr val="tx1">
                    <a:lumMod val="85000"/>
                    <a:lumOff val="15000"/>
                  </a:schemeClr>
                </a:solidFill>
              </a:rPr>
              <a:t>  [2] </a:t>
            </a:r>
            <a:r>
              <a:rPr lang="en-US" sz="1400" i="1" dirty="0">
                <a:solidFill>
                  <a:schemeClr val="tx1">
                    <a:lumMod val="85000"/>
                    <a:lumOff val="15000"/>
                  </a:schemeClr>
                </a:solidFill>
              </a:rPr>
              <a:t>Jarosewich 1990, MAPS</a:t>
            </a:r>
          </a:p>
        </p:txBody>
      </p:sp>
      <p:sp>
        <p:nvSpPr>
          <p:cNvPr id="7" name="Slide Number Placeholder 6">
            <a:extLst>
              <a:ext uri="{FF2B5EF4-FFF2-40B4-BE49-F238E27FC236}">
                <a16:creationId xmlns:a16="http://schemas.microsoft.com/office/drawing/2014/main" id="{4AEF1A54-AFE1-1A91-C4E7-DE5367177200}"/>
              </a:ext>
            </a:extLst>
          </p:cNvPr>
          <p:cNvSpPr>
            <a:spLocks noGrp="1"/>
          </p:cNvSpPr>
          <p:nvPr>
            <p:ph type="sldNum" sz="quarter" idx="12"/>
          </p:nvPr>
        </p:nvSpPr>
        <p:spPr>
          <a:xfrm>
            <a:off x="10004889" y="6484431"/>
            <a:ext cx="1207594" cy="340479"/>
          </a:xfrm>
        </p:spPr>
        <p:txBody>
          <a:bodyPr/>
          <a:lstStyle/>
          <a:p>
            <a:fld id="{FA5D884D-71BD-4023-AA6E-7126B34011F8}" type="slidenum">
              <a:rPr lang="en-US" smtClean="0"/>
              <a:t>3</a:t>
            </a:fld>
            <a:endParaRPr lang="en-US"/>
          </a:p>
        </p:txBody>
      </p:sp>
      <p:sp>
        <p:nvSpPr>
          <p:cNvPr id="3" name="Title 1">
            <a:extLst>
              <a:ext uri="{FF2B5EF4-FFF2-40B4-BE49-F238E27FC236}">
                <a16:creationId xmlns:a16="http://schemas.microsoft.com/office/drawing/2014/main" id="{A99D1014-DCA4-D6F6-12F5-6C25B05EE843}"/>
              </a:ext>
            </a:extLst>
          </p:cNvPr>
          <p:cNvSpPr txBox="1">
            <a:spLocks/>
          </p:cNvSpPr>
          <p:nvPr/>
        </p:nvSpPr>
        <p:spPr>
          <a:xfrm>
            <a:off x="624689" y="0"/>
            <a:ext cx="10927534" cy="9334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5400" dirty="0">
                <a:solidFill>
                  <a:schemeClr val="tx1">
                    <a:lumMod val="85000"/>
                    <a:lumOff val="15000"/>
                  </a:schemeClr>
                </a:solidFill>
              </a:rPr>
              <a:t>Methods</a:t>
            </a:r>
          </a:p>
        </p:txBody>
      </p:sp>
    </p:spTree>
    <p:extLst>
      <p:ext uri="{BB962C8B-B14F-4D97-AF65-F5344CB8AC3E}">
        <p14:creationId xmlns:p14="http://schemas.microsoft.com/office/powerpoint/2010/main" val="231194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2EAA6C7-2974-68CB-8E75-EC5956C8A0CB}"/>
              </a:ext>
            </a:extLst>
          </p:cNvPr>
          <p:cNvGrpSpPr/>
          <p:nvPr/>
        </p:nvGrpSpPr>
        <p:grpSpPr>
          <a:xfrm>
            <a:off x="5655720" y="1860803"/>
            <a:ext cx="5966363" cy="3995058"/>
            <a:chOff x="5081886" y="1804302"/>
            <a:chExt cx="6858014" cy="4491723"/>
          </a:xfrm>
        </p:grpSpPr>
        <p:pic>
          <p:nvPicPr>
            <p:cNvPr id="21" name="Picture 20" descr="Chart, line chart&#10;&#10;Description automatically generated">
              <a:extLst>
                <a:ext uri="{FF2B5EF4-FFF2-40B4-BE49-F238E27FC236}">
                  <a16:creationId xmlns:a16="http://schemas.microsoft.com/office/drawing/2014/main" id="{1E6C383D-3369-7840-AB16-943EBB0CBC9C}"/>
                </a:ext>
              </a:extLst>
            </p:cNvPr>
            <p:cNvPicPr>
              <a:picLocks noChangeAspect="1"/>
            </p:cNvPicPr>
            <p:nvPr/>
          </p:nvPicPr>
          <p:blipFill rotWithShape="1">
            <a:blip r:embed="rId3">
              <a:extLst>
                <a:ext uri="{28A0092B-C50C-407E-A947-70E740481C1C}">
                  <a14:useLocalDpi xmlns:a14="http://schemas.microsoft.com/office/drawing/2010/main" val="0"/>
                </a:ext>
              </a:extLst>
            </a:blip>
            <a:srcRect b="2683"/>
            <a:stretch/>
          </p:blipFill>
          <p:spPr>
            <a:xfrm>
              <a:off x="5081886" y="1804302"/>
              <a:ext cx="6858014" cy="4491723"/>
            </a:xfrm>
            <a:prstGeom prst="rect">
              <a:avLst/>
            </a:prstGeom>
          </p:spPr>
        </p:pic>
        <p:sp>
          <p:nvSpPr>
            <p:cNvPr id="6" name="TextBox 5">
              <a:extLst>
                <a:ext uri="{FF2B5EF4-FFF2-40B4-BE49-F238E27FC236}">
                  <a16:creationId xmlns:a16="http://schemas.microsoft.com/office/drawing/2014/main" id="{C6BAB005-468B-8851-0BF4-572459603914}"/>
                </a:ext>
              </a:extLst>
            </p:cNvPr>
            <p:cNvSpPr txBox="1"/>
            <p:nvPr/>
          </p:nvSpPr>
          <p:spPr>
            <a:xfrm>
              <a:off x="7281322" y="1952575"/>
              <a:ext cx="4524051" cy="453092"/>
            </a:xfrm>
            <a:prstGeom prst="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chemeClr val="tx1">
                      <a:lumMod val="85000"/>
                      <a:lumOff val="15000"/>
                    </a:schemeClr>
                  </a:solidFill>
                </a:rPr>
                <a:t>40 km radius body formed at 2.1 Ma</a:t>
              </a:r>
            </a:p>
          </p:txBody>
        </p:sp>
      </p:gr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448614BA-8416-407B-F262-B14F560AA36E}"/>
                  </a:ext>
                </a:extLst>
              </p:cNvPr>
              <p:cNvSpPr txBox="1">
                <a:spLocks/>
              </p:cNvSpPr>
              <p:nvPr/>
            </p:nvSpPr>
            <p:spPr>
              <a:xfrm>
                <a:off x="410580" y="1104800"/>
                <a:ext cx="6143163" cy="547870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10000"/>
                  </a:lnSpc>
                  <a:spcBef>
                    <a:spcPts val="0"/>
                  </a:spcBef>
                  <a:buFont typeface="Wingdings" panose="05000000000000000000" pitchFamily="2" charset="2"/>
                  <a:buChar char="§"/>
                </a:pPr>
                <a:r>
                  <a:rPr lang="en-US" sz="2600" dirty="0">
                    <a:solidFill>
                      <a:schemeClr val="tx1">
                        <a:lumMod val="85000"/>
                        <a:lumOff val="15000"/>
                      </a:schemeClr>
                    </a:solidFill>
                  </a:rPr>
                  <a:t>Itokawa’s parent body parameters:</a:t>
                </a:r>
              </a:p>
              <a:p>
                <a:pPr lvl="2">
                  <a:lnSpc>
                    <a:spcPct val="110000"/>
                  </a:lnSpc>
                  <a:spcBef>
                    <a:spcPts val="0"/>
                  </a:spcBef>
                  <a:buFont typeface="Wingdings" panose="05000000000000000000" pitchFamily="2" charset="2"/>
                  <a:buChar char="§"/>
                </a:pPr>
                <a14:m>
                  <m:oMath xmlns:m="http://schemas.openxmlformats.org/officeDocument/2006/math">
                    <m:sSub>
                      <m:sSubPr>
                        <m:ctrlPr>
                          <a:rPr lang="en-US" sz="2400" i="1" smtClean="0">
                            <a:solidFill>
                              <a:schemeClr val="accent5"/>
                            </a:solidFill>
                            <a:latin typeface="Cambria Math" panose="02040503050406030204" pitchFamily="18" charset="0"/>
                          </a:rPr>
                        </m:ctrlPr>
                      </m:sSubPr>
                      <m:e>
                        <m:r>
                          <a:rPr lang="en-US" sz="2400" i="1">
                            <a:solidFill>
                              <a:schemeClr val="accent5"/>
                            </a:solidFill>
                            <a:latin typeface="Cambria Math" panose="02040503050406030204" pitchFamily="18" charset="0"/>
                          </a:rPr>
                          <m:t>𝑐</m:t>
                        </m:r>
                      </m:e>
                      <m:sub>
                        <m:r>
                          <a:rPr lang="en-US" sz="2400" i="1">
                            <a:solidFill>
                              <a:schemeClr val="accent5"/>
                            </a:solidFill>
                            <a:latin typeface="Cambria Math" panose="02040503050406030204" pitchFamily="18" charset="0"/>
                          </a:rPr>
                          <m:t>𝑝</m:t>
                        </m:r>
                      </m:sub>
                    </m:sSub>
                  </m:oMath>
                </a14:m>
                <a:r>
                  <a:rPr lang="en-US" sz="2400" dirty="0">
                    <a:solidFill>
                      <a:schemeClr val="accent5"/>
                    </a:solidFill>
                  </a:rPr>
                  <a:t> </a:t>
                </a:r>
                <a:r>
                  <a:rPr lang="en-US" sz="2400" dirty="0"/>
                  <a:t>and </a:t>
                </a:r>
                <a14:m>
                  <m:oMath xmlns:m="http://schemas.openxmlformats.org/officeDocument/2006/math">
                    <m:r>
                      <a:rPr lang="en-US" sz="2400" i="1" smtClean="0">
                        <a:solidFill>
                          <a:schemeClr val="accent5"/>
                        </a:solidFill>
                        <a:latin typeface="Cambria Math" panose="02040503050406030204" pitchFamily="18" charset="0"/>
                      </a:rPr>
                      <m:t>𝜅</m:t>
                    </m:r>
                    <m:r>
                      <a:rPr lang="en-US" sz="2400" i="1">
                        <a:solidFill>
                          <a:schemeClr val="accent1"/>
                        </a:solidFill>
                        <a:latin typeface="Cambria Math" panose="02040503050406030204" pitchFamily="18" charset="0"/>
                      </a:rPr>
                      <m:t> </m:t>
                    </m:r>
                  </m:oMath>
                </a14:m>
                <a:r>
                  <a:rPr lang="en-US" sz="2400" dirty="0"/>
                  <a:t>: thermal properties of OCs [1]</a:t>
                </a:r>
              </a:p>
              <a:p>
                <a:pPr lvl="2">
                  <a:lnSpc>
                    <a:spcPct val="110000"/>
                  </a:lnSpc>
                  <a:spcBef>
                    <a:spcPts val="0"/>
                  </a:spcBef>
                  <a:buFont typeface="Wingdings" panose="05000000000000000000" pitchFamily="2" charset="2"/>
                  <a:buChar char="§"/>
                </a:pPr>
                <a14:m>
                  <m:oMath xmlns:m="http://schemas.openxmlformats.org/officeDocument/2006/math">
                    <m:r>
                      <a:rPr lang="en-US" sz="2400" i="1" smtClean="0">
                        <a:solidFill>
                          <a:schemeClr val="accent5"/>
                        </a:solidFill>
                        <a:latin typeface="Cambria Math" panose="02040503050406030204" pitchFamily="18" charset="0"/>
                      </a:rPr>
                      <m:t>h</m:t>
                    </m:r>
                  </m:oMath>
                </a14:m>
                <a:r>
                  <a:rPr lang="en-US" sz="2400" dirty="0"/>
                  <a:t>: aluminum abundance of LL OCs [2]</a:t>
                </a:r>
              </a:p>
              <a:p>
                <a:pPr marL="384048" lvl="2" indent="0">
                  <a:lnSpc>
                    <a:spcPct val="110000"/>
                  </a:lnSpc>
                  <a:spcBef>
                    <a:spcPts val="0"/>
                  </a:spcBef>
                  <a:buNone/>
                </a:pPr>
                <a:endParaRPr lang="en-US" sz="1800" dirty="0"/>
              </a:p>
              <a:p>
                <a:pPr marL="384048" lvl="2" indent="0">
                  <a:lnSpc>
                    <a:spcPct val="110000"/>
                  </a:lnSpc>
                  <a:spcBef>
                    <a:spcPts val="0"/>
                  </a:spcBef>
                  <a:buNone/>
                </a:pPr>
                <a:endParaRPr lang="en-US" sz="1800" dirty="0"/>
              </a:p>
              <a:p>
                <a:pPr lvl="1">
                  <a:lnSpc>
                    <a:spcPct val="110000"/>
                  </a:lnSpc>
                  <a:spcBef>
                    <a:spcPts val="0"/>
                  </a:spcBef>
                  <a:buFont typeface="Wingdings" panose="05000000000000000000" pitchFamily="2" charset="2"/>
                  <a:buChar char="§"/>
                </a:pPr>
                <a:r>
                  <a:rPr lang="en-US" sz="2400" dirty="0">
                    <a:solidFill>
                      <a:schemeClr val="tx1">
                        <a:lumMod val="85000"/>
                        <a:lumOff val="15000"/>
                      </a:schemeClr>
                    </a:solidFill>
                  </a:rPr>
                  <a:t>Itokawa thermal </a:t>
                </a:r>
                <a:r>
                  <a:rPr lang="en-US" sz="2400">
                    <a:solidFill>
                      <a:schemeClr val="tx1">
                        <a:lumMod val="85000"/>
                        <a:lumOff val="15000"/>
                      </a:schemeClr>
                    </a:solidFill>
                  </a:rPr>
                  <a:t>constraints [3</a:t>
                </a:r>
                <a:r>
                  <a:rPr lang="en-US" sz="2400">
                    <a:solidFill>
                      <a:schemeClr val="tx1">
                        <a:lumMod val="85000"/>
                        <a:lumOff val="15000"/>
                      </a:schemeClr>
                    </a:solidFill>
                    <a:sym typeface="Symbol" panose="05050102010706020507" pitchFamily="18" charset="2"/>
                  </a:rPr>
                  <a:t></a:t>
                </a:r>
                <a:r>
                  <a:rPr lang="en-US" sz="2400" dirty="0">
                    <a:solidFill>
                      <a:schemeClr val="tx1">
                        <a:lumMod val="85000"/>
                        <a:lumOff val="15000"/>
                      </a:schemeClr>
                    </a:solidFill>
                    <a:sym typeface="Symbol" panose="05050102010706020507" pitchFamily="18" charset="2"/>
                  </a:rPr>
                  <a:t>5</a:t>
                </a:r>
                <a:r>
                  <a:rPr lang="en-US" sz="2400">
                    <a:solidFill>
                      <a:schemeClr val="tx1">
                        <a:lumMod val="85000"/>
                        <a:lumOff val="15000"/>
                      </a:schemeClr>
                    </a:solidFill>
                    <a:sym typeface="Symbol" panose="05050102010706020507" pitchFamily="18" charset="2"/>
                  </a:rPr>
                  <a:t>]</a:t>
                </a:r>
                <a:r>
                  <a:rPr lang="en-US" sz="2400">
                    <a:solidFill>
                      <a:schemeClr val="tx1">
                        <a:lumMod val="85000"/>
                        <a:lumOff val="15000"/>
                      </a:schemeClr>
                    </a:solidFill>
                  </a:rPr>
                  <a:t>:</a:t>
                </a:r>
                <a:endParaRPr lang="en-US" sz="2400" dirty="0">
                  <a:solidFill>
                    <a:schemeClr val="tx1">
                      <a:lumMod val="85000"/>
                      <a:lumOff val="15000"/>
                    </a:schemeClr>
                  </a:solidFill>
                </a:endParaRPr>
              </a:p>
              <a:p>
                <a:pPr lvl="2">
                  <a:lnSpc>
                    <a:spcPct val="110000"/>
                  </a:lnSpc>
                  <a:spcBef>
                    <a:spcPts val="0"/>
                  </a:spcBef>
                  <a:buFont typeface="Wingdings" panose="05000000000000000000" pitchFamily="2" charset="2"/>
                  <a:buChar char="§"/>
                </a:pPr>
                <a:r>
                  <a:rPr lang="en-US" sz="2400" u="sng" dirty="0"/>
                  <a:t>Peak temperature</a:t>
                </a:r>
                <a:r>
                  <a:rPr lang="en-US" sz="2400" dirty="0"/>
                  <a:t>: 1073-1273 K </a:t>
                </a:r>
              </a:p>
              <a:p>
                <a:pPr lvl="2">
                  <a:lnSpc>
                    <a:spcPct val="110000"/>
                  </a:lnSpc>
                  <a:spcBef>
                    <a:spcPts val="0"/>
                  </a:spcBef>
                  <a:buFont typeface="Wingdings" panose="05000000000000000000" pitchFamily="2" charset="2"/>
                  <a:buChar char="§"/>
                </a:pPr>
                <a:r>
                  <a:rPr lang="en-US" sz="2400" u="sng" dirty="0"/>
                  <a:t>Central temperature at 7.6 Ma</a:t>
                </a:r>
                <a:r>
                  <a:rPr lang="en-US" sz="2400" dirty="0"/>
                  <a:t>: &gt;973 K </a:t>
                </a:r>
              </a:p>
              <a:p>
                <a:pPr lvl="1">
                  <a:lnSpc>
                    <a:spcPct val="110000"/>
                  </a:lnSpc>
                  <a:spcBef>
                    <a:spcPts val="0"/>
                  </a:spcBef>
                  <a:buFont typeface="Wingdings" panose="05000000000000000000" pitchFamily="2" charset="2"/>
                  <a:buChar char="§"/>
                </a:pPr>
                <a:endParaRPr lang="en-US" sz="2200" dirty="0"/>
              </a:p>
              <a:p>
                <a:pPr lvl="1">
                  <a:lnSpc>
                    <a:spcPct val="110000"/>
                  </a:lnSpc>
                  <a:spcBef>
                    <a:spcPts val="0"/>
                  </a:spcBef>
                  <a:buFont typeface="Wingdings" panose="05000000000000000000" pitchFamily="2" charset="2"/>
                  <a:buChar char="§"/>
                </a:pPr>
                <a:endParaRPr lang="en-US" sz="2100" dirty="0"/>
              </a:p>
            </p:txBody>
          </p:sp>
        </mc:Choice>
        <mc:Fallback xmlns="">
          <p:sp>
            <p:nvSpPr>
              <p:cNvPr id="2" name="Content Placeholder 2">
                <a:extLst>
                  <a:ext uri="{FF2B5EF4-FFF2-40B4-BE49-F238E27FC236}">
                    <a16:creationId xmlns:a16="http://schemas.microsoft.com/office/drawing/2014/main" id="{448614BA-8416-407B-F262-B14F560AA36E}"/>
                  </a:ext>
                </a:extLst>
              </p:cNvPr>
              <p:cNvSpPr txBox="1">
                <a:spLocks noRot="1" noChangeAspect="1" noMove="1" noResize="1" noEditPoints="1" noAdjustHandles="1" noChangeArrowheads="1" noChangeShapeType="1" noTextEdit="1"/>
              </p:cNvSpPr>
              <p:nvPr/>
            </p:nvSpPr>
            <p:spPr>
              <a:xfrm>
                <a:off x="410580" y="1104800"/>
                <a:ext cx="6143163" cy="5478708"/>
              </a:xfrm>
              <a:prstGeom prst="rect">
                <a:avLst/>
              </a:prstGeom>
              <a:blipFill>
                <a:blip r:embed="rId4"/>
                <a:stretch>
                  <a:fillRect t="-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53D388B-3E35-7800-8E78-7FBEC2110298}"/>
                  </a:ext>
                </a:extLst>
              </p:cNvPr>
              <p:cNvSpPr txBox="1"/>
              <p:nvPr/>
            </p:nvSpPr>
            <p:spPr>
              <a:xfrm>
                <a:off x="6553743" y="1104800"/>
                <a:ext cx="4767399" cy="783228"/>
              </a:xfrm>
              <a:prstGeom prst="rect">
                <a:avLst/>
              </a:prstGeom>
              <a:noFill/>
              <a:ln w="19050">
                <a:solidFill>
                  <a:schemeClr val="tx1">
                    <a:lumMod val="85000"/>
                    <a:lumOff val="15000"/>
                  </a:schemeClr>
                </a:solidFill>
              </a:ln>
            </p:spPr>
            <p:txBody>
              <a:bodyPr wrap="square">
                <a:spAutoFit/>
              </a:bodyPr>
              <a:lstStyle/>
              <a:p>
                <a:pPr algn="ctr"/>
                <a14:m>
                  <m:oMath xmlns:m="http://schemas.openxmlformats.org/officeDocument/2006/math">
                    <m:sSub>
                      <m:sSubPr>
                        <m:ctrlPr>
                          <a:rPr lang="en-US" sz="3000" i="1" smtClean="0">
                            <a:solidFill>
                              <a:schemeClr val="accent5"/>
                            </a:solidFill>
                            <a:latin typeface="Cambria Math" panose="02040503050406030204" pitchFamily="18" charset="0"/>
                          </a:rPr>
                        </m:ctrlPr>
                      </m:sSubPr>
                      <m:e>
                        <m:r>
                          <a:rPr lang="en-US" sz="3000" i="1">
                            <a:solidFill>
                              <a:schemeClr val="accent5"/>
                            </a:solidFill>
                            <a:latin typeface="Cambria Math" panose="02040503050406030204" pitchFamily="18" charset="0"/>
                          </a:rPr>
                          <m:t>𝑐</m:t>
                        </m:r>
                      </m:e>
                      <m:sub>
                        <m:r>
                          <a:rPr lang="en-US" sz="3000" i="1">
                            <a:solidFill>
                              <a:schemeClr val="accent5"/>
                            </a:solidFill>
                            <a:latin typeface="Cambria Math" panose="02040503050406030204" pitchFamily="18" charset="0"/>
                          </a:rPr>
                          <m:t>𝑝</m:t>
                        </m:r>
                      </m:sub>
                    </m:sSub>
                    <m:f>
                      <m:fPr>
                        <m:ctrlPr>
                          <a:rPr lang="en-US" sz="3000" i="1">
                            <a:solidFill>
                              <a:schemeClr val="tx1"/>
                            </a:solidFill>
                            <a:latin typeface="Cambria Math" panose="02040503050406030204" pitchFamily="18" charset="0"/>
                          </a:rPr>
                        </m:ctrlPr>
                      </m:fPr>
                      <m:num>
                        <m:r>
                          <a:rPr lang="en-US" sz="3000" i="0">
                            <a:solidFill>
                              <a:schemeClr val="tx1"/>
                            </a:solidFill>
                            <a:latin typeface="Cambria Math" panose="02040503050406030204" pitchFamily="18" charset="0"/>
                          </a:rPr>
                          <m:t>𝜕</m:t>
                        </m:r>
                        <m:r>
                          <a:rPr lang="en-US" sz="3000" i="1" smtClean="0">
                            <a:solidFill>
                              <a:srgbClr val="0070C0"/>
                            </a:solidFill>
                            <a:latin typeface="Cambria Math" panose="02040503050406030204" pitchFamily="18" charset="0"/>
                          </a:rPr>
                          <m:t>𝑇</m:t>
                        </m:r>
                      </m:num>
                      <m:den>
                        <m:r>
                          <a:rPr lang="en-US" sz="3000" i="0">
                            <a:solidFill>
                              <a:schemeClr val="tx1"/>
                            </a:solidFill>
                            <a:latin typeface="Cambria Math" panose="02040503050406030204" pitchFamily="18" charset="0"/>
                          </a:rPr>
                          <m:t>𝜕</m:t>
                        </m:r>
                        <m:r>
                          <a:rPr lang="en-US" sz="3000" i="1" smtClean="0">
                            <a:solidFill>
                              <a:srgbClr val="0070C0"/>
                            </a:solidFill>
                            <a:latin typeface="Cambria Math" panose="02040503050406030204" pitchFamily="18" charset="0"/>
                          </a:rPr>
                          <m:t>𝑡</m:t>
                        </m:r>
                      </m:den>
                    </m:f>
                    <m:r>
                      <a:rPr lang="en-US" sz="3000" i="0">
                        <a:solidFill>
                          <a:schemeClr val="tx1"/>
                        </a:solidFill>
                        <a:latin typeface="Cambria Math" panose="02040503050406030204" pitchFamily="18" charset="0"/>
                      </a:rPr>
                      <m:t>=</m:t>
                    </m:r>
                    <m:f>
                      <m:fPr>
                        <m:ctrlPr>
                          <a:rPr lang="en-US" sz="3000" i="1">
                            <a:solidFill>
                              <a:schemeClr val="tx1"/>
                            </a:solidFill>
                            <a:latin typeface="Cambria Math" panose="02040503050406030204" pitchFamily="18" charset="0"/>
                          </a:rPr>
                        </m:ctrlPr>
                      </m:fPr>
                      <m:num>
                        <m:r>
                          <a:rPr lang="en-US" sz="3000" i="0">
                            <a:solidFill>
                              <a:schemeClr val="tx1"/>
                            </a:solidFill>
                            <a:latin typeface="Cambria Math" panose="02040503050406030204" pitchFamily="18" charset="0"/>
                          </a:rPr>
                          <m:t>1</m:t>
                        </m:r>
                      </m:num>
                      <m:den>
                        <m:sSup>
                          <m:sSupPr>
                            <m:ctrlPr>
                              <a:rPr lang="en-US" sz="3000" i="1">
                                <a:solidFill>
                                  <a:schemeClr val="tx1"/>
                                </a:solidFill>
                                <a:latin typeface="Cambria Math" panose="02040503050406030204" pitchFamily="18" charset="0"/>
                              </a:rPr>
                            </m:ctrlPr>
                          </m:sSupPr>
                          <m:e>
                            <m:r>
                              <a:rPr lang="en-US" sz="3000" i="1" smtClean="0">
                                <a:solidFill>
                                  <a:srgbClr val="0070C0"/>
                                </a:solidFill>
                                <a:latin typeface="Cambria Math" panose="02040503050406030204" pitchFamily="18" charset="0"/>
                              </a:rPr>
                              <m:t>𝑟</m:t>
                            </m:r>
                          </m:e>
                          <m:sup>
                            <m:r>
                              <a:rPr lang="en-US" sz="3000" i="0">
                                <a:solidFill>
                                  <a:schemeClr val="tx1"/>
                                </a:solidFill>
                                <a:latin typeface="Cambria Math" panose="02040503050406030204" pitchFamily="18" charset="0"/>
                              </a:rPr>
                              <m:t>2</m:t>
                            </m:r>
                          </m:sup>
                        </m:sSup>
                      </m:den>
                    </m:f>
                    <m:f>
                      <m:fPr>
                        <m:ctrlPr>
                          <a:rPr lang="en-US" sz="3000" i="1">
                            <a:solidFill>
                              <a:schemeClr val="tx1"/>
                            </a:solidFill>
                            <a:latin typeface="Cambria Math" panose="02040503050406030204" pitchFamily="18" charset="0"/>
                          </a:rPr>
                        </m:ctrlPr>
                      </m:fPr>
                      <m:num>
                        <m:r>
                          <a:rPr lang="en-US" sz="3000" i="0">
                            <a:solidFill>
                              <a:schemeClr val="tx1"/>
                            </a:solidFill>
                            <a:latin typeface="Cambria Math" panose="02040503050406030204" pitchFamily="18" charset="0"/>
                          </a:rPr>
                          <m:t>𝜕</m:t>
                        </m:r>
                      </m:num>
                      <m:den>
                        <m:r>
                          <a:rPr lang="en-US" sz="3000" i="0">
                            <a:solidFill>
                              <a:schemeClr val="tx1"/>
                            </a:solidFill>
                            <a:latin typeface="Cambria Math" panose="02040503050406030204" pitchFamily="18" charset="0"/>
                          </a:rPr>
                          <m:t>𝜕</m:t>
                        </m:r>
                        <m:r>
                          <a:rPr lang="en-US" sz="3000" i="1" smtClean="0">
                            <a:solidFill>
                              <a:srgbClr val="0070C0"/>
                            </a:solidFill>
                            <a:latin typeface="Cambria Math" panose="02040503050406030204" pitchFamily="18" charset="0"/>
                          </a:rPr>
                          <m:t>𝑟</m:t>
                        </m:r>
                      </m:den>
                    </m:f>
                    <m:d>
                      <m:dPr>
                        <m:ctrlPr>
                          <a:rPr lang="en-US" sz="3000" i="1">
                            <a:solidFill>
                              <a:schemeClr val="tx1"/>
                            </a:solidFill>
                            <a:latin typeface="Cambria Math" panose="02040503050406030204" pitchFamily="18" charset="0"/>
                          </a:rPr>
                        </m:ctrlPr>
                      </m:dPr>
                      <m:e>
                        <m:sSup>
                          <m:sSupPr>
                            <m:ctrlPr>
                              <a:rPr lang="en-US" sz="3000" i="1">
                                <a:latin typeface="Cambria Math" panose="02040503050406030204" pitchFamily="18" charset="0"/>
                              </a:rPr>
                            </m:ctrlPr>
                          </m:sSupPr>
                          <m:e>
                            <m:r>
                              <a:rPr lang="en-US" sz="3000" i="1" smtClean="0">
                                <a:solidFill>
                                  <a:srgbClr val="0070C0"/>
                                </a:solidFill>
                                <a:latin typeface="Cambria Math" panose="02040503050406030204" pitchFamily="18" charset="0"/>
                              </a:rPr>
                              <m:t>𝑟</m:t>
                            </m:r>
                          </m:e>
                          <m:sup>
                            <m:r>
                              <a:rPr lang="en-US" sz="3000">
                                <a:latin typeface="Cambria Math" panose="02040503050406030204" pitchFamily="18" charset="0"/>
                              </a:rPr>
                              <m:t>2</m:t>
                            </m:r>
                          </m:sup>
                        </m:sSup>
                        <m:r>
                          <a:rPr lang="en-US" sz="3000" i="1" smtClean="0">
                            <a:solidFill>
                              <a:schemeClr val="accent5"/>
                            </a:solidFill>
                            <a:latin typeface="Cambria Math" panose="02040503050406030204" pitchFamily="18" charset="0"/>
                          </a:rPr>
                          <m:t>𝜅</m:t>
                        </m:r>
                        <m:sSub>
                          <m:sSubPr>
                            <m:ctrlPr>
                              <a:rPr lang="en-US" sz="3000" i="1">
                                <a:solidFill>
                                  <a:schemeClr val="accent5"/>
                                </a:solidFill>
                                <a:latin typeface="Cambria Math" panose="02040503050406030204" pitchFamily="18" charset="0"/>
                              </a:rPr>
                            </m:ctrlPr>
                          </m:sSubPr>
                          <m:e>
                            <m:r>
                              <a:rPr lang="en-US" sz="3000" i="1">
                                <a:solidFill>
                                  <a:schemeClr val="accent5"/>
                                </a:solidFill>
                                <a:latin typeface="Cambria Math" panose="02040503050406030204" pitchFamily="18" charset="0"/>
                              </a:rPr>
                              <m:t>𝑐</m:t>
                            </m:r>
                          </m:e>
                          <m:sub>
                            <m:r>
                              <a:rPr lang="en-US" sz="3000" i="1">
                                <a:solidFill>
                                  <a:schemeClr val="accent5"/>
                                </a:solidFill>
                                <a:latin typeface="Cambria Math" panose="02040503050406030204" pitchFamily="18" charset="0"/>
                              </a:rPr>
                              <m:t>𝑝</m:t>
                            </m:r>
                          </m:sub>
                        </m:sSub>
                        <m:f>
                          <m:fPr>
                            <m:ctrlPr>
                              <a:rPr lang="en-US" sz="3000" i="1">
                                <a:solidFill>
                                  <a:schemeClr val="tx1"/>
                                </a:solidFill>
                                <a:latin typeface="Cambria Math" panose="02040503050406030204" pitchFamily="18" charset="0"/>
                              </a:rPr>
                            </m:ctrlPr>
                          </m:fPr>
                          <m:num>
                            <m:r>
                              <a:rPr lang="en-US" sz="3000" i="0">
                                <a:solidFill>
                                  <a:schemeClr val="tx1"/>
                                </a:solidFill>
                                <a:latin typeface="Cambria Math" panose="02040503050406030204" pitchFamily="18" charset="0"/>
                              </a:rPr>
                              <m:t>𝜕</m:t>
                            </m:r>
                            <m:r>
                              <a:rPr lang="en-US" sz="3000" i="1" smtClean="0">
                                <a:solidFill>
                                  <a:srgbClr val="0070C0"/>
                                </a:solidFill>
                                <a:latin typeface="Cambria Math" panose="02040503050406030204" pitchFamily="18" charset="0"/>
                              </a:rPr>
                              <m:t>𝑇</m:t>
                            </m:r>
                          </m:num>
                          <m:den>
                            <m:r>
                              <a:rPr lang="en-US" sz="3000" i="0">
                                <a:solidFill>
                                  <a:schemeClr val="tx1"/>
                                </a:solidFill>
                                <a:latin typeface="Cambria Math" panose="02040503050406030204" pitchFamily="18" charset="0"/>
                              </a:rPr>
                              <m:t>𝜕</m:t>
                            </m:r>
                            <m:r>
                              <a:rPr lang="en-US" sz="3000" i="1" smtClean="0">
                                <a:solidFill>
                                  <a:srgbClr val="0070C0"/>
                                </a:solidFill>
                                <a:latin typeface="Cambria Math" panose="02040503050406030204" pitchFamily="18" charset="0"/>
                              </a:rPr>
                              <m:t>𝑟</m:t>
                            </m:r>
                          </m:den>
                        </m:f>
                      </m:e>
                    </m:d>
                    <m:r>
                      <a:rPr lang="en-US" sz="3000" i="0">
                        <a:solidFill>
                          <a:schemeClr val="tx1"/>
                        </a:solidFill>
                        <a:latin typeface="Cambria Math" panose="02040503050406030204" pitchFamily="18" charset="0"/>
                      </a:rPr>
                      <m:t>+</m:t>
                    </m:r>
                    <m:r>
                      <a:rPr lang="en-US" sz="3000" i="1" smtClean="0">
                        <a:solidFill>
                          <a:schemeClr val="accent5"/>
                        </a:solidFill>
                        <a:latin typeface="Cambria Math" panose="02040503050406030204" pitchFamily="18" charset="0"/>
                      </a:rPr>
                      <m:t>h</m:t>
                    </m:r>
                    <m:r>
                      <a:rPr lang="en-US" sz="3000" b="0" i="1" smtClean="0">
                        <a:solidFill>
                          <a:schemeClr val="tx1"/>
                        </a:solidFill>
                        <a:latin typeface="Cambria Math" panose="02040503050406030204" pitchFamily="18" charset="0"/>
                      </a:rPr>
                      <m:t> </m:t>
                    </m:r>
                  </m:oMath>
                </a14:m>
                <a:r>
                  <a:rPr lang="en-US" sz="3000" dirty="0">
                    <a:solidFill>
                      <a:schemeClr val="tx1"/>
                    </a:solidFill>
                  </a:rPr>
                  <a:t> </a:t>
                </a:r>
              </a:p>
            </p:txBody>
          </p:sp>
        </mc:Choice>
        <mc:Fallback xmlns="">
          <p:sp>
            <p:nvSpPr>
              <p:cNvPr id="4" name="TextBox 3">
                <a:extLst>
                  <a:ext uri="{FF2B5EF4-FFF2-40B4-BE49-F238E27FC236}">
                    <a16:creationId xmlns:a16="http://schemas.microsoft.com/office/drawing/2014/main" id="{953D388B-3E35-7800-8E78-7FBEC2110298}"/>
                  </a:ext>
                </a:extLst>
              </p:cNvPr>
              <p:cNvSpPr txBox="1">
                <a:spLocks noRot="1" noChangeAspect="1" noMove="1" noResize="1" noEditPoints="1" noAdjustHandles="1" noChangeArrowheads="1" noChangeShapeType="1" noTextEdit="1"/>
              </p:cNvSpPr>
              <p:nvPr/>
            </p:nvSpPr>
            <p:spPr>
              <a:xfrm>
                <a:off x="6553743" y="1104800"/>
                <a:ext cx="4767399" cy="783228"/>
              </a:xfrm>
              <a:prstGeom prst="rect">
                <a:avLst/>
              </a:prstGeom>
              <a:blipFill>
                <a:blip r:embed="rId5"/>
                <a:stretch>
                  <a:fillRect/>
                </a:stretch>
              </a:blipFill>
              <a:ln w="19050">
                <a:solidFill>
                  <a:schemeClr val="tx1">
                    <a:lumMod val="85000"/>
                    <a:lumOff val="15000"/>
                  </a:schemeClr>
                </a:solidFill>
              </a:ln>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7052CC3B-D134-E17A-F1EC-41B3F0FE5FDF}"/>
              </a:ext>
            </a:extLst>
          </p:cNvPr>
          <p:cNvSpPr txBox="1">
            <a:spLocks/>
          </p:cNvSpPr>
          <p:nvPr/>
        </p:nvSpPr>
        <p:spPr>
          <a:xfrm>
            <a:off x="598986" y="5312333"/>
            <a:ext cx="4868329" cy="881733"/>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lnSpc>
                <a:spcPct val="110000"/>
              </a:lnSpc>
              <a:spcBef>
                <a:spcPts val="0"/>
              </a:spcBef>
              <a:buNone/>
            </a:pPr>
            <a:r>
              <a:rPr lang="en-US" sz="2000" dirty="0">
                <a:solidFill>
                  <a:schemeClr val="tx1">
                    <a:lumMod val="85000"/>
                    <a:lumOff val="15000"/>
                  </a:schemeClr>
                </a:solidFill>
              </a:rPr>
              <a:t>[1] </a:t>
            </a:r>
            <a:r>
              <a:rPr lang="en-US" sz="2000" i="1" dirty="0">
                <a:solidFill>
                  <a:schemeClr val="tx1">
                    <a:lumMod val="85000"/>
                    <a:lumOff val="15000"/>
                  </a:schemeClr>
                </a:solidFill>
              </a:rPr>
              <a:t>Yomogida and Matsui 1984, EPS</a:t>
            </a:r>
            <a:r>
              <a:rPr lang="en-US" sz="2000" dirty="0">
                <a:solidFill>
                  <a:schemeClr val="tx1">
                    <a:lumMod val="85000"/>
                    <a:lumOff val="15000"/>
                  </a:schemeClr>
                </a:solidFill>
              </a:rPr>
              <a:t>  [2] </a:t>
            </a:r>
            <a:r>
              <a:rPr lang="en-US" sz="2000" i="1" dirty="0">
                <a:solidFill>
                  <a:schemeClr val="tx1">
                    <a:lumMod val="85000"/>
                    <a:lumOff val="15000"/>
                  </a:schemeClr>
                </a:solidFill>
              </a:rPr>
              <a:t>Jarosewich 1990, MAPS</a:t>
            </a:r>
          </a:p>
          <a:p>
            <a:pPr marL="201168" lvl="1" indent="0" algn="ctr">
              <a:lnSpc>
                <a:spcPct val="110000"/>
              </a:lnSpc>
              <a:spcBef>
                <a:spcPts val="0"/>
              </a:spcBef>
              <a:buNone/>
            </a:pPr>
            <a:r>
              <a:rPr lang="en-US" sz="2000" dirty="0">
                <a:solidFill>
                  <a:schemeClr val="tx1">
                    <a:lumMod val="85000"/>
                    <a:lumOff val="15000"/>
                  </a:schemeClr>
                </a:solidFill>
              </a:rPr>
              <a:t>[3] </a:t>
            </a:r>
            <a:r>
              <a:rPr lang="en-US" sz="2000" i="1" dirty="0">
                <a:solidFill>
                  <a:schemeClr val="tx1">
                    <a:lumMod val="85000"/>
                    <a:lumOff val="15000"/>
                  </a:schemeClr>
                </a:solidFill>
              </a:rPr>
              <a:t>Nakamura et al. 2011, Sci.          </a:t>
            </a:r>
            <a:r>
              <a:rPr lang="en-US" sz="2000" dirty="0">
                <a:solidFill>
                  <a:schemeClr val="tx1">
                    <a:lumMod val="85000"/>
                    <a:lumOff val="15000"/>
                  </a:schemeClr>
                </a:solidFill>
              </a:rPr>
              <a:t>[4] </a:t>
            </a:r>
            <a:r>
              <a:rPr lang="en-US" sz="2000" i="1" dirty="0">
                <a:solidFill>
                  <a:schemeClr val="tx1">
                    <a:lumMod val="85000"/>
                    <a:lumOff val="15000"/>
                  </a:schemeClr>
                </a:solidFill>
              </a:rPr>
              <a:t>Wakita et al. 2014, MAPS  </a:t>
            </a:r>
          </a:p>
          <a:p>
            <a:pPr marL="201168" lvl="1" indent="0" algn="ctr">
              <a:lnSpc>
                <a:spcPct val="110000"/>
              </a:lnSpc>
              <a:spcBef>
                <a:spcPts val="0"/>
              </a:spcBef>
              <a:buNone/>
            </a:pPr>
            <a:r>
              <a:rPr lang="en-US" sz="2000" dirty="0">
                <a:solidFill>
                  <a:schemeClr val="tx1">
                    <a:lumMod val="85000"/>
                    <a:lumOff val="15000"/>
                  </a:schemeClr>
                </a:solidFill>
              </a:rPr>
              <a:t>[5] </a:t>
            </a:r>
            <a:r>
              <a:rPr lang="en-US" sz="2000" i="1" dirty="0" err="1">
                <a:solidFill>
                  <a:schemeClr val="tx1">
                    <a:lumMod val="85000"/>
                    <a:lumOff val="15000"/>
                  </a:schemeClr>
                </a:solidFill>
              </a:rPr>
              <a:t>Yurimoto</a:t>
            </a:r>
            <a:r>
              <a:rPr lang="en-US" sz="2000" i="1" dirty="0">
                <a:solidFill>
                  <a:schemeClr val="tx1">
                    <a:lumMod val="85000"/>
                    <a:lumOff val="15000"/>
                  </a:schemeClr>
                </a:solidFill>
              </a:rPr>
              <a:t> et al. 2011, Sci.</a:t>
            </a:r>
          </a:p>
          <a:p>
            <a:pPr lvl="1" algn="ctr">
              <a:lnSpc>
                <a:spcPct val="110000"/>
              </a:lnSpc>
              <a:spcBef>
                <a:spcPts val="0"/>
              </a:spcBef>
              <a:buFont typeface="Wingdings" panose="05000000000000000000" pitchFamily="2" charset="2"/>
              <a:buChar char="§"/>
            </a:pPr>
            <a:endParaRPr lang="en-US" sz="2100" dirty="0"/>
          </a:p>
        </p:txBody>
      </p:sp>
      <p:sp>
        <p:nvSpPr>
          <p:cNvPr id="7" name="Slide Number Placeholder 6">
            <a:extLst>
              <a:ext uri="{FF2B5EF4-FFF2-40B4-BE49-F238E27FC236}">
                <a16:creationId xmlns:a16="http://schemas.microsoft.com/office/drawing/2014/main" id="{4AEF1A54-AFE1-1A91-C4E7-DE5367177200}"/>
              </a:ext>
            </a:extLst>
          </p:cNvPr>
          <p:cNvSpPr>
            <a:spLocks noGrp="1"/>
          </p:cNvSpPr>
          <p:nvPr>
            <p:ph type="sldNum" sz="quarter" idx="12"/>
          </p:nvPr>
        </p:nvSpPr>
        <p:spPr>
          <a:xfrm>
            <a:off x="10004889" y="6484431"/>
            <a:ext cx="1207594" cy="340479"/>
          </a:xfrm>
        </p:spPr>
        <p:txBody>
          <a:bodyPr/>
          <a:lstStyle/>
          <a:p>
            <a:fld id="{FA5D884D-71BD-4023-AA6E-7126B34011F8}" type="slidenum">
              <a:rPr lang="en-US" smtClean="0"/>
              <a:t>4</a:t>
            </a:fld>
            <a:endParaRPr lang="en-US"/>
          </a:p>
        </p:txBody>
      </p:sp>
    </p:spTree>
    <p:extLst>
      <p:ext uri="{BB962C8B-B14F-4D97-AF65-F5344CB8AC3E}">
        <p14:creationId xmlns:p14="http://schemas.microsoft.com/office/powerpoint/2010/main" val="184629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E218108-388C-2C6E-0049-13C8673918A7}"/>
              </a:ext>
            </a:extLst>
          </p:cNvPr>
          <p:cNvGrpSpPr/>
          <p:nvPr/>
        </p:nvGrpSpPr>
        <p:grpSpPr>
          <a:xfrm>
            <a:off x="713080" y="1828796"/>
            <a:ext cx="4572009" cy="3200406"/>
            <a:chOff x="51800" y="1686891"/>
            <a:chExt cx="4572009" cy="3200406"/>
          </a:xfrm>
        </p:grpSpPr>
        <p:pic>
          <p:nvPicPr>
            <p:cNvPr id="4" name="Picture 3" descr="Chart, scatter chart&#10;&#10;Description automatically generated">
              <a:extLst>
                <a:ext uri="{FF2B5EF4-FFF2-40B4-BE49-F238E27FC236}">
                  <a16:creationId xmlns:a16="http://schemas.microsoft.com/office/drawing/2014/main" id="{55162AD0-4786-1AAA-00BF-85D5DC177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00" y="1686891"/>
              <a:ext cx="4572009" cy="3200406"/>
            </a:xfrm>
            <a:prstGeom prst="rect">
              <a:avLst/>
            </a:prstGeom>
          </p:spPr>
        </p:pic>
        <p:sp>
          <p:nvSpPr>
            <p:cNvPr id="5" name="Oval 4">
              <a:extLst>
                <a:ext uri="{FF2B5EF4-FFF2-40B4-BE49-F238E27FC236}">
                  <a16:creationId xmlns:a16="http://schemas.microsoft.com/office/drawing/2014/main" id="{C69A8FFA-BBE3-4CB0-A0E4-CF602EE76146}"/>
                </a:ext>
              </a:extLst>
            </p:cNvPr>
            <p:cNvSpPr/>
            <p:nvPr/>
          </p:nvSpPr>
          <p:spPr>
            <a:xfrm>
              <a:off x="2826326" y="3452886"/>
              <a:ext cx="91440" cy="9144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2B07D488-503C-4655-255A-31EA4F1D3D05}"/>
              </a:ext>
            </a:extLst>
          </p:cNvPr>
          <p:cNvSpPr>
            <a:spLocks noGrp="1"/>
          </p:cNvSpPr>
          <p:nvPr>
            <p:ph type="sldNum" sz="quarter" idx="12"/>
          </p:nvPr>
        </p:nvSpPr>
        <p:spPr>
          <a:xfrm>
            <a:off x="9900458" y="6383585"/>
            <a:ext cx="1312025" cy="365125"/>
          </a:xfrm>
        </p:spPr>
        <p:txBody>
          <a:bodyPr/>
          <a:lstStyle/>
          <a:p>
            <a:fld id="{FA5D884D-71BD-4023-AA6E-7126B34011F8}" type="slidenum">
              <a:rPr lang="en-US" smtClean="0"/>
              <a:pPr/>
              <a:t>5</a:t>
            </a:fld>
            <a:endParaRPr lang="en-US" dirty="0"/>
          </a:p>
        </p:txBody>
      </p:sp>
      <p:grpSp>
        <p:nvGrpSpPr>
          <p:cNvPr id="3" name="Group 2">
            <a:extLst>
              <a:ext uri="{FF2B5EF4-FFF2-40B4-BE49-F238E27FC236}">
                <a16:creationId xmlns:a16="http://schemas.microsoft.com/office/drawing/2014/main" id="{4A4CC63D-3685-7961-6CB8-83DE83DB4660}"/>
              </a:ext>
            </a:extLst>
          </p:cNvPr>
          <p:cNvGrpSpPr/>
          <p:nvPr/>
        </p:nvGrpSpPr>
        <p:grpSpPr>
          <a:xfrm>
            <a:off x="5629594" y="1431470"/>
            <a:ext cx="5966363" cy="3995058"/>
            <a:chOff x="5081886" y="1804302"/>
            <a:chExt cx="6858014" cy="4491723"/>
          </a:xfrm>
        </p:grpSpPr>
        <p:pic>
          <p:nvPicPr>
            <p:cNvPr id="10" name="Picture 9" descr="Chart, line chart&#10;&#10;Description automatically generated">
              <a:extLst>
                <a:ext uri="{FF2B5EF4-FFF2-40B4-BE49-F238E27FC236}">
                  <a16:creationId xmlns:a16="http://schemas.microsoft.com/office/drawing/2014/main" id="{34E4063A-D63A-4093-2F1E-9FBCFDC7A398}"/>
                </a:ext>
              </a:extLst>
            </p:cNvPr>
            <p:cNvPicPr>
              <a:picLocks noChangeAspect="1"/>
            </p:cNvPicPr>
            <p:nvPr/>
          </p:nvPicPr>
          <p:blipFill rotWithShape="1">
            <a:blip r:embed="rId4">
              <a:extLst>
                <a:ext uri="{28A0092B-C50C-407E-A947-70E740481C1C}">
                  <a14:useLocalDpi xmlns:a14="http://schemas.microsoft.com/office/drawing/2010/main" val="0"/>
                </a:ext>
              </a:extLst>
            </a:blip>
            <a:srcRect b="2683"/>
            <a:stretch/>
          </p:blipFill>
          <p:spPr>
            <a:xfrm>
              <a:off x="5081886" y="1804302"/>
              <a:ext cx="6858014" cy="4491723"/>
            </a:xfrm>
            <a:prstGeom prst="rect">
              <a:avLst/>
            </a:prstGeom>
          </p:spPr>
        </p:pic>
        <p:sp>
          <p:nvSpPr>
            <p:cNvPr id="11" name="TextBox 10">
              <a:extLst>
                <a:ext uri="{FF2B5EF4-FFF2-40B4-BE49-F238E27FC236}">
                  <a16:creationId xmlns:a16="http://schemas.microsoft.com/office/drawing/2014/main" id="{FEC228FD-77C2-B0C6-7524-584BBE41FBF1}"/>
                </a:ext>
              </a:extLst>
            </p:cNvPr>
            <p:cNvSpPr txBox="1"/>
            <p:nvPr/>
          </p:nvSpPr>
          <p:spPr>
            <a:xfrm>
              <a:off x="7281322" y="1952575"/>
              <a:ext cx="4524051" cy="453092"/>
            </a:xfrm>
            <a:prstGeom prst="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chemeClr val="tx1">
                      <a:lumMod val="85000"/>
                      <a:lumOff val="15000"/>
                    </a:schemeClr>
                  </a:solidFill>
                </a:rPr>
                <a:t>40 km radius body formed at 2.1 Ma</a:t>
              </a:r>
            </a:p>
          </p:txBody>
        </p:sp>
      </p:grpSp>
      <p:sp>
        <p:nvSpPr>
          <p:cNvPr id="36" name="Arrow: Left-Right 35">
            <a:extLst>
              <a:ext uri="{FF2B5EF4-FFF2-40B4-BE49-F238E27FC236}">
                <a16:creationId xmlns:a16="http://schemas.microsoft.com/office/drawing/2014/main" id="{F145F235-1335-CCAF-EBBD-0916E9345FC1}"/>
              </a:ext>
            </a:extLst>
          </p:cNvPr>
          <p:cNvSpPr/>
          <p:nvPr/>
        </p:nvSpPr>
        <p:spPr>
          <a:xfrm>
            <a:off x="3657600" y="3556555"/>
            <a:ext cx="1971994" cy="1628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9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Diagram&#10;&#10;Description automatically generated">
            <a:extLst>
              <a:ext uri="{FF2B5EF4-FFF2-40B4-BE49-F238E27FC236}">
                <a16:creationId xmlns:a16="http://schemas.microsoft.com/office/drawing/2014/main" id="{CA645E0F-81DE-DC6C-1E9D-F11015D2F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46" y="436591"/>
            <a:ext cx="4893500" cy="3741841"/>
          </a:xfrm>
          <a:prstGeom prst="rect">
            <a:avLst/>
          </a:prstGeom>
        </p:spPr>
      </p:pic>
      <p:sp>
        <p:nvSpPr>
          <p:cNvPr id="2" name="Slide Number Placeholder 1">
            <a:extLst>
              <a:ext uri="{FF2B5EF4-FFF2-40B4-BE49-F238E27FC236}">
                <a16:creationId xmlns:a16="http://schemas.microsoft.com/office/drawing/2014/main" id="{7715B567-EEF8-83DD-0AC7-C8A2057FFFA6}"/>
              </a:ext>
            </a:extLst>
          </p:cNvPr>
          <p:cNvSpPr>
            <a:spLocks noGrp="1"/>
          </p:cNvSpPr>
          <p:nvPr>
            <p:ph type="sldNum" sz="quarter" idx="12"/>
          </p:nvPr>
        </p:nvSpPr>
        <p:spPr/>
        <p:txBody>
          <a:bodyPr/>
          <a:lstStyle/>
          <a:p>
            <a:fld id="{FA5D884D-71BD-4023-AA6E-7126B34011F8}" type="slidenum">
              <a:rPr lang="en-US" smtClean="0"/>
              <a:t>6</a:t>
            </a:fld>
            <a:endParaRPr lang="en-US"/>
          </a:p>
        </p:txBody>
      </p:sp>
      <p:sp>
        <p:nvSpPr>
          <p:cNvPr id="21" name="Arrow: Right 20">
            <a:extLst>
              <a:ext uri="{FF2B5EF4-FFF2-40B4-BE49-F238E27FC236}">
                <a16:creationId xmlns:a16="http://schemas.microsoft.com/office/drawing/2014/main" id="{FCA45AAB-C01E-BFBF-6262-4F6598E12222}"/>
              </a:ext>
            </a:extLst>
          </p:cNvPr>
          <p:cNvSpPr/>
          <p:nvPr/>
        </p:nvSpPr>
        <p:spPr>
          <a:xfrm>
            <a:off x="4746127" y="2845705"/>
            <a:ext cx="1871904" cy="485778"/>
          </a:xfrm>
          <a:prstGeom prst="rightArrow">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0E4F06-CF16-7A74-55B9-72AC889F1741}"/>
              </a:ext>
            </a:extLst>
          </p:cNvPr>
          <p:cNvSpPr txBox="1">
            <a:spLocks/>
          </p:cNvSpPr>
          <p:nvPr/>
        </p:nvSpPr>
        <p:spPr>
          <a:xfrm>
            <a:off x="6096000" y="4222214"/>
            <a:ext cx="5410200" cy="1518383"/>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10000"/>
              </a:lnSpc>
              <a:spcBef>
                <a:spcPts val="0"/>
              </a:spcBef>
              <a:buFont typeface="Wingdings" panose="05000000000000000000" pitchFamily="2" charset="2"/>
              <a:buChar char="§"/>
            </a:pPr>
            <a:r>
              <a:rPr lang="en-US" sz="2400" dirty="0">
                <a:solidFill>
                  <a:schemeClr val="tx1">
                    <a:lumMod val="85000"/>
                    <a:lumOff val="15000"/>
                  </a:schemeClr>
                </a:solidFill>
              </a:rPr>
              <a:t> </a:t>
            </a:r>
            <a:r>
              <a:rPr lang="en-US" sz="2600" dirty="0">
                <a:solidFill>
                  <a:schemeClr val="tx1">
                    <a:lumMod val="85000"/>
                    <a:lumOff val="15000"/>
                  </a:schemeClr>
                </a:solidFill>
              </a:rPr>
              <a:t>Itokawa parent body: formation time between 1.9 and 2.2 Ma, radius &gt;20 km</a:t>
            </a:r>
          </a:p>
          <a:p>
            <a:pPr lvl="1">
              <a:lnSpc>
                <a:spcPct val="110000"/>
              </a:lnSpc>
              <a:spcBef>
                <a:spcPts val="0"/>
              </a:spcBef>
              <a:buFont typeface="Wingdings" panose="05000000000000000000" pitchFamily="2" charset="2"/>
              <a:buChar char="§"/>
            </a:pPr>
            <a:r>
              <a:rPr lang="en-US" sz="2600" dirty="0">
                <a:solidFill>
                  <a:schemeClr val="tx1">
                    <a:lumMod val="85000"/>
                    <a:lumOff val="15000"/>
                  </a:schemeClr>
                </a:solidFill>
              </a:rPr>
              <a:t> Agrees with Wakita et al. (2014) </a:t>
            </a:r>
            <a:r>
              <a:rPr lang="en-US" sz="2600" i="1" dirty="0">
                <a:solidFill>
                  <a:schemeClr val="tx1">
                    <a:lumMod val="85000"/>
                    <a:lumOff val="15000"/>
                  </a:schemeClr>
                </a:solidFill>
              </a:rPr>
              <a:t>MAPS</a:t>
            </a:r>
            <a:endParaRPr lang="en-US" sz="2600" dirty="0"/>
          </a:p>
          <a:p>
            <a:pPr lvl="1">
              <a:lnSpc>
                <a:spcPct val="110000"/>
              </a:lnSpc>
              <a:spcBef>
                <a:spcPts val="0"/>
              </a:spcBef>
              <a:buFont typeface="Wingdings" panose="05000000000000000000" pitchFamily="2" charset="2"/>
              <a:buChar char="§"/>
            </a:pPr>
            <a:endParaRPr lang="en-US" sz="2200" dirty="0"/>
          </a:p>
          <a:p>
            <a:pPr lvl="1">
              <a:lnSpc>
                <a:spcPct val="110000"/>
              </a:lnSpc>
              <a:spcBef>
                <a:spcPts val="0"/>
              </a:spcBef>
              <a:buFont typeface="Wingdings" panose="05000000000000000000" pitchFamily="2" charset="2"/>
              <a:buChar char="§"/>
            </a:pPr>
            <a:endParaRPr lang="en-US" sz="2100" dirty="0"/>
          </a:p>
        </p:txBody>
      </p:sp>
      <p:pic>
        <p:nvPicPr>
          <p:cNvPr id="11" name="Picture 10" descr="Chart, scatter chart&#10;&#10;Description automatically generated">
            <a:extLst>
              <a:ext uri="{FF2B5EF4-FFF2-40B4-BE49-F238E27FC236}">
                <a16:creationId xmlns:a16="http://schemas.microsoft.com/office/drawing/2014/main" id="{5F756F6D-872B-2DF9-71BC-A804D554B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25" y="3249655"/>
            <a:ext cx="3886208" cy="2971806"/>
          </a:xfrm>
          <a:prstGeom prst="rect">
            <a:avLst/>
          </a:prstGeom>
        </p:spPr>
      </p:pic>
      <p:pic>
        <p:nvPicPr>
          <p:cNvPr id="12" name="Picture 11" descr="Chart&#10;&#10;Description automatically generated">
            <a:extLst>
              <a:ext uri="{FF2B5EF4-FFF2-40B4-BE49-F238E27FC236}">
                <a16:creationId xmlns:a16="http://schemas.microsoft.com/office/drawing/2014/main" id="{454E997C-F841-5643-1166-6960CD1C96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225" y="138244"/>
            <a:ext cx="3886208" cy="2971806"/>
          </a:xfrm>
          <a:prstGeom prst="rect">
            <a:avLst/>
          </a:prstGeom>
        </p:spPr>
      </p:pic>
      <p:sp>
        <p:nvSpPr>
          <p:cNvPr id="13" name="TextBox 12">
            <a:extLst>
              <a:ext uri="{FF2B5EF4-FFF2-40B4-BE49-F238E27FC236}">
                <a16:creationId xmlns:a16="http://schemas.microsoft.com/office/drawing/2014/main" id="{6C2D4C11-015D-FEED-096F-12C991579EDA}"/>
              </a:ext>
            </a:extLst>
          </p:cNvPr>
          <p:cNvSpPr txBox="1"/>
          <p:nvPr/>
        </p:nvSpPr>
        <p:spPr>
          <a:xfrm>
            <a:off x="3152919" y="3603329"/>
            <a:ext cx="104746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solidFill>
                  <a:schemeClr val="tx1"/>
                </a:solidFill>
              </a:rPr>
              <a:t>973 K</a:t>
            </a:r>
          </a:p>
        </p:txBody>
      </p:sp>
      <p:cxnSp>
        <p:nvCxnSpPr>
          <p:cNvPr id="20" name="Straight Connector 19">
            <a:extLst>
              <a:ext uri="{FF2B5EF4-FFF2-40B4-BE49-F238E27FC236}">
                <a16:creationId xmlns:a16="http://schemas.microsoft.com/office/drawing/2014/main" id="{A3539ABE-A46E-1D8D-E254-B5E527F27404}"/>
              </a:ext>
            </a:extLst>
          </p:cNvPr>
          <p:cNvCxnSpPr/>
          <p:nvPr/>
        </p:nvCxnSpPr>
        <p:spPr>
          <a:xfrm>
            <a:off x="400050" y="3171822"/>
            <a:ext cx="4229100" cy="0"/>
          </a:xfrm>
          <a:prstGeom prst="line">
            <a:avLst/>
          </a:prstGeom>
          <a:ln w="28575"/>
        </p:spPr>
        <p:style>
          <a:lnRef idx="1">
            <a:schemeClr val="dk1"/>
          </a:lnRef>
          <a:fillRef idx="0">
            <a:schemeClr val="dk1"/>
          </a:fillRef>
          <a:effectRef idx="0">
            <a:schemeClr val="dk1"/>
          </a:effectRef>
          <a:fontRef idx="minor">
            <a:schemeClr val="tx1"/>
          </a:fontRef>
        </p:style>
      </p:cxnSp>
      <p:pic>
        <p:nvPicPr>
          <p:cNvPr id="26" name="Picture 25" descr="Chart&#10;&#10;Description automatically generated">
            <a:extLst>
              <a:ext uri="{FF2B5EF4-FFF2-40B4-BE49-F238E27FC236}">
                <a16:creationId xmlns:a16="http://schemas.microsoft.com/office/drawing/2014/main" id="{4281B804-1B36-BB1E-396F-7D9E81525FD6}"/>
              </a:ext>
            </a:extLst>
          </p:cNvPr>
          <p:cNvPicPr>
            <a:picLocks noChangeAspect="1"/>
          </p:cNvPicPr>
          <p:nvPr/>
        </p:nvPicPr>
        <p:blipFill rotWithShape="1">
          <a:blip r:embed="rId6">
            <a:extLst>
              <a:ext uri="{28A0092B-C50C-407E-A947-70E740481C1C}">
                <a14:useLocalDpi xmlns:a14="http://schemas.microsoft.com/office/drawing/2010/main" val="0"/>
              </a:ext>
            </a:extLst>
          </a:blip>
          <a:srcRect l="75985" t="2778" b="9603"/>
          <a:stretch/>
        </p:blipFill>
        <p:spPr>
          <a:xfrm>
            <a:off x="4629150" y="3429000"/>
            <a:ext cx="1097960" cy="2403566"/>
          </a:xfrm>
          <a:prstGeom prst="rect">
            <a:avLst/>
          </a:prstGeom>
        </p:spPr>
      </p:pic>
      <p:sp>
        <p:nvSpPr>
          <p:cNvPr id="4" name="TextBox 3">
            <a:extLst>
              <a:ext uri="{FF2B5EF4-FFF2-40B4-BE49-F238E27FC236}">
                <a16:creationId xmlns:a16="http://schemas.microsoft.com/office/drawing/2014/main" id="{C1061733-6DEF-18A8-CC11-8427630AD62E}"/>
              </a:ext>
            </a:extLst>
          </p:cNvPr>
          <p:cNvSpPr txBox="1"/>
          <p:nvPr/>
        </p:nvSpPr>
        <p:spPr>
          <a:xfrm>
            <a:off x="1581727" y="405706"/>
            <a:ext cx="104746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solidFill>
                  <a:schemeClr val="tx1"/>
                </a:solidFill>
              </a:rPr>
              <a:t>1273 K</a:t>
            </a:r>
          </a:p>
        </p:txBody>
      </p:sp>
      <p:sp>
        <p:nvSpPr>
          <p:cNvPr id="5" name="TextBox 4">
            <a:extLst>
              <a:ext uri="{FF2B5EF4-FFF2-40B4-BE49-F238E27FC236}">
                <a16:creationId xmlns:a16="http://schemas.microsoft.com/office/drawing/2014/main" id="{4DA319BA-0929-0D20-E855-442AFC18BAB8}"/>
              </a:ext>
            </a:extLst>
          </p:cNvPr>
          <p:cNvSpPr txBox="1"/>
          <p:nvPr/>
        </p:nvSpPr>
        <p:spPr>
          <a:xfrm>
            <a:off x="2629188" y="405706"/>
            <a:ext cx="104746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solidFill>
                  <a:schemeClr val="tx1"/>
                </a:solidFill>
              </a:rPr>
              <a:t>1073 K</a:t>
            </a:r>
          </a:p>
        </p:txBody>
      </p:sp>
    </p:spTree>
    <p:extLst>
      <p:ext uri="{BB962C8B-B14F-4D97-AF65-F5344CB8AC3E}">
        <p14:creationId xmlns:p14="http://schemas.microsoft.com/office/powerpoint/2010/main" val="298154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826DBA0-3A16-F0BD-2969-13D7B668141F}"/>
                  </a:ext>
                </a:extLst>
              </p:cNvPr>
              <p:cNvSpPr txBox="1"/>
              <p:nvPr/>
            </p:nvSpPr>
            <p:spPr>
              <a:xfrm>
                <a:off x="2725358" y="5060478"/>
                <a:ext cx="6741284" cy="1074974"/>
              </a:xfrm>
              <a:prstGeom prst="rect">
                <a:avLst/>
              </a:prstGeom>
              <a:noFill/>
            </p:spPr>
            <p:txBody>
              <a:bodyPr wrap="square" rtlCol="0">
                <a:spAutoFit/>
              </a:bodyPr>
              <a:lstStyle/>
              <a:p>
                <a:pPr algn="ctr"/>
                <a:r>
                  <a:rPr lang="en-US" sz="2400" dirty="0"/>
                  <a:t>*The given base values of</a:t>
                </a:r>
                <a14:m>
                  <m:oMath xmlns:m="http://schemas.openxmlformats.org/officeDocument/2006/math">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𝜅</m:t>
                    </m:r>
                  </m:oMath>
                </a14:m>
                <a:r>
                  <a:rPr lang="en-US" sz="2400" b="0" dirty="0">
                    <a:solidFill>
                      <a:schemeClr val="tx1"/>
                    </a:solidFill>
                  </a:rPr>
                  <a:t> and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𝑐</m:t>
                        </m:r>
                      </m:e>
                      <m:sub>
                        <m:r>
                          <a:rPr lang="en-US" sz="2400" i="1">
                            <a:latin typeface="Cambria Math" panose="02040503050406030204" pitchFamily="18" charset="0"/>
                          </a:rPr>
                          <m:t>𝑝</m:t>
                        </m:r>
                      </m:sub>
                    </m:sSub>
                  </m:oMath>
                </a14:m>
                <a:r>
                  <a:rPr lang="en-US" sz="2400" b="0" dirty="0">
                    <a:solidFill>
                      <a:schemeClr val="tx1"/>
                    </a:solidFill>
                  </a:rPr>
                  <a:t> are at T=1173 </a:t>
                </a:r>
                <a:r>
                  <a:rPr lang="en-US" sz="2400" dirty="0"/>
                  <a:t>K</a:t>
                </a:r>
              </a:p>
              <a:p>
                <a:pPr marL="285750" indent="-285750" algn="ctr">
                  <a:buFont typeface="Arial" panose="020B0604020202020204" pitchFamily="34" charset="0"/>
                  <a:buChar char="•"/>
                </a:pPr>
                <a:endParaRPr lang="en-US" b="0" dirty="0">
                  <a:solidFill>
                    <a:schemeClr val="tx1"/>
                  </a:solidFill>
                </a:endParaRPr>
              </a:p>
              <a:p>
                <a:pPr algn="ctr"/>
                <a:r>
                  <a:rPr lang="en-US" sz="2000" i="1" dirty="0"/>
                  <a:t>Hallstrom and Bose 2023, EPS</a:t>
                </a:r>
                <a:endParaRPr lang="en-US" sz="2000" b="0" i="1" dirty="0">
                  <a:solidFill>
                    <a:schemeClr val="tx1"/>
                  </a:solidFill>
                </a:endParaRPr>
              </a:p>
            </p:txBody>
          </p:sp>
        </mc:Choice>
        <mc:Fallback xmlns="">
          <p:sp>
            <p:nvSpPr>
              <p:cNvPr id="6" name="TextBox 5">
                <a:extLst>
                  <a:ext uri="{FF2B5EF4-FFF2-40B4-BE49-F238E27FC236}">
                    <a16:creationId xmlns:a16="http://schemas.microsoft.com/office/drawing/2014/main" id="{D826DBA0-3A16-F0BD-2969-13D7B668141F}"/>
                  </a:ext>
                </a:extLst>
              </p:cNvPr>
              <p:cNvSpPr txBox="1">
                <a:spLocks noRot="1" noChangeAspect="1" noMove="1" noResize="1" noEditPoints="1" noAdjustHandles="1" noChangeArrowheads="1" noChangeShapeType="1" noTextEdit="1"/>
              </p:cNvSpPr>
              <p:nvPr/>
            </p:nvSpPr>
            <p:spPr>
              <a:xfrm>
                <a:off x="2725358" y="5060478"/>
                <a:ext cx="6741284" cy="1074974"/>
              </a:xfrm>
              <a:prstGeom prst="rect">
                <a:avLst/>
              </a:prstGeom>
              <a:blipFill>
                <a:blip r:embed="rId3"/>
                <a:stretch>
                  <a:fillRect t="-3977" b="-9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3092E7AA-7F40-8C8E-3CCB-21D3D3C456A2}"/>
                  </a:ext>
                </a:extLst>
              </p:cNvPr>
              <p:cNvGraphicFramePr>
                <a:graphicFrameLocks noGrp="1"/>
              </p:cNvGraphicFramePr>
              <p:nvPr/>
            </p:nvGraphicFramePr>
            <p:xfrm>
              <a:off x="1079458" y="1080425"/>
              <a:ext cx="10133025" cy="3870960"/>
            </p:xfrm>
            <a:graphic>
              <a:graphicData uri="http://schemas.openxmlformats.org/drawingml/2006/table">
                <a:tbl>
                  <a:tblPr firstRow="1" bandRow="1">
                    <a:tableStyleId>{5C22544A-7EE6-4342-B048-85BDC9FD1C3A}</a:tableStyleId>
                  </a:tblPr>
                  <a:tblGrid>
                    <a:gridCol w="2092367">
                      <a:extLst>
                        <a:ext uri="{9D8B030D-6E8A-4147-A177-3AD203B41FA5}">
                          <a16:colId xmlns:a16="http://schemas.microsoft.com/office/drawing/2014/main" val="4232328310"/>
                        </a:ext>
                      </a:extLst>
                    </a:gridCol>
                    <a:gridCol w="2353652">
                      <a:extLst>
                        <a:ext uri="{9D8B030D-6E8A-4147-A177-3AD203B41FA5}">
                          <a16:colId xmlns:a16="http://schemas.microsoft.com/office/drawing/2014/main" val="535116500"/>
                        </a:ext>
                      </a:extLst>
                    </a:gridCol>
                    <a:gridCol w="2075473">
                      <a:extLst>
                        <a:ext uri="{9D8B030D-6E8A-4147-A177-3AD203B41FA5}">
                          <a16:colId xmlns:a16="http://schemas.microsoft.com/office/drawing/2014/main" val="3658532967"/>
                        </a:ext>
                      </a:extLst>
                    </a:gridCol>
                    <a:gridCol w="3611533">
                      <a:extLst>
                        <a:ext uri="{9D8B030D-6E8A-4147-A177-3AD203B41FA5}">
                          <a16:colId xmlns:a16="http://schemas.microsoft.com/office/drawing/2014/main" val="3056939220"/>
                        </a:ext>
                      </a:extLst>
                    </a:gridCol>
                  </a:tblGrid>
                  <a:tr h="370840">
                    <a:tc>
                      <a:txBody>
                        <a:bodyPr/>
                        <a:lstStyle/>
                        <a:p>
                          <a:pPr algn="ctr"/>
                          <a:endParaRPr lang="en-US" sz="24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tx1">
                                  <a:lumMod val="85000"/>
                                  <a:lumOff val="15000"/>
                                </a:schemeClr>
                              </a:solidFill>
                            </a:rPr>
                            <a:t>Base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tx1">
                                  <a:lumMod val="85000"/>
                                  <a:lumOff val="15000"/>
                                </a:schemeClr>
                              </a:solidFill>
                            </a:rPr>
                            <a:t>Range of Uncertainty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tx1">
                                  <a:lumMod val="85000"/>
                                  <a:lumOff val="15000"/>
                                </a:schemeClr>
                              </a:solidFill>
                            </a:rPr>
                            <a:t>Data 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9825167"/>
                      </a:ext>
                    </a:extLst>
                  </a:tr>
                  <a:tr h="370840">
                    <a:tc>
                      <a:txBody>
                        <a:bodyPr/>
                        <a:lstStyle/>
                        <a:p>
                          <a:pPr algn="ctr"/>
                          <a:r>
                            <a:rPr lang="en-US" sz="2800" dirty="0">
                              <a:solidFill>
                                <a:schemeClr val="tx1">
                                  <a:lumMod val="85000"/>
                                  <a:lumOff val="15000"/>
                                </a:schemeClr>
                              </a:solidFill>
                            </a:rPr>
                            <a:t>Aluminum Abundance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lumMod val="85000"/>
                                  <a:lumOff val="15000"/>
                                </a:schemeClr>
                              </a:solidFill>
                            </a:rPr>
                            <a:t>1.18 </a:t>
                          </a:r>
                          <a:r>
                            <a:rPr lang="en-US" sz="2400" i="1" dirty="0">
                              <a:solidFill>
                                <a:schemeClr val="tx1">
                                  <a:lumMod val="85000"/>
                                  <a:lumOff val="15000"/>
                                </a:schemeClr>
                              </a:solidFill>
                            </a:rPr>
                            <a:t>wt.%</a:t>
                          </a:r>
                          <a:endParaRPr lang="en-US" sz="2800" i="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rgbClr val="7B49A9"/>
                              </a:solidFill>
                            </a:rPr>
                            <a:t>0.86</a:t>
                          </a:r>
                          <a:r>
                            <a:rPr lang="en-US" sz="2800" dirty="0">
                              <a:solidFill>
                                <a:schemeClr val="tx1">
                                  <a:lumMod val="85000"/>
                                  <a:lumOff val="15000"/>
                                </a:schemeClr>
                              </a:solidFill>
                            </a:rPr>
                            <a:t> to </a:t>
                          </a:r>
                          <a:r>
                            <a:rPr lang="en-US" sz="2800" b="1" dirty="0">
                              <a:solidFill>
                                <a:srgbClr val="FF7F0E"/>
                              </a:solidFill>
                            </a:rPr>
                            <a:t>1.16</a:t>
                          </a:r>
                          <a:endParaRPr lang="en-US" sz="28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rPr>
                            <a:t>Jarosewich 1990, MAPS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rPr>
                            <a:t>Sugiura and Fujiya 2014, MAPS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541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85000"/>
                                  <a:lumOff val="15000"/>
                                </a:schemeClr>
                              </a:solidFill>
                            </a:rPr>
                            <a:t>Specific Heat Capacity, </a:t>
                          </a:r>
                          <a14:m>
                            <m:oMath xmlns:m="http://schemas.openxmlformats.org/officeDocument/2006/math">
                              <m:sSub>
                                <m:sSubPr>
                                  <m:ctrlPr>
                                    <a:rPr lang="en-US" sz="2800" i="1" smtClean="0">
                                      <a:solidFill>
                                        <a:schemeClr val="tx1">
                                          <a:lumMod val="85000"/>
                                          <a:lumOff val="15000"/>
                                        </a:schemeClr>
                                      </a:solidFill>
                                      <a:latin typeface="Cambria Math" panose="02040503050406030204" pitchFamily="18" charset="0"/>
                                    </a:rPr>
                                  </m:ctrlPr>
                                </m:sSubPr>
                                <m:e>
                                  <m:r>
                                    <a:rPr lang="en-US" sz="2800" i="1">
                                      <a:solidFill>
                                        <a:schemeClr val="tx1">
                                          <a:lumMod val="85000"/>
                                          <a:lumOff val="15000"/>
                                        </a:schemeClr>
                                      </a:solidFill>
                                      <a:latin typeface="Cambria Math" panose="02040503050406030204" pitchFamily="18" charset="0"/>
                                    </a:rPr>
                                    <m:t>𝑐</m:t>
                                  </m:r>
                                </m:e>
                                <m:sub>
                                  <m:r>
                                    <a:rPr lang="en-US" sz="2800" i="1">
                                      <a:solidFill>
                                        <a:schemeClr val="tx1">
                                          <a:lumMod val="85000"/>
                                          <a:lumOff val="15000"/>
                                        </a:schemeClr>
                                      </a:solidFill>
                                      <a:latin typeface="Cambria Math" panose="02040503050406030204" pitchFamily="18" charset="0"/>
                                    </a:rPr>
                                    <m:t>𝑝</m:t>
                                  </m:r>
                                </m:sub>
                              </m:sSub>
                            </m:oMath>
                          </a14:m>
                          <a:endParaRPr lang="en-US" sz="2800" b="0" i="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85000"/>
                                  <a:lumOff val="15000"/>
                                </a:schemeClr>
                              </a:solidFill>
                            </a:rPr>
                            <a:t>1080</a:t>
                          </a:r>
                          <a:r>
                            <a:rPr lang="en-US" sz="2800" b="0" baseline="0" dirty="0">
                              <a:solidFill>
                                <a:schemeClr val="tx1">
                                  <a:lumMod val="85000"/>
                                  <a:lumOff val="15000"/>
                                </a:schemeClr>
                              </a:solidFill>
                            </a:rPr>
                            <a:t> </a:t>
                          </a:r>
                          <a14:m>
                            <m:oMath xmlns:m="http://schemas.openxmlformats.org/officeDocument/2006/math">
                              <m:f>
                                <m:fPr>
                                  <m:ctrlPr>
                                    <a:rPr lang="en-US" sz="2800" b="0" i="1" baseline="0" smtClean="0">
                                      <a:solidFill>
                                        <a:schemeClr val="tx1">
                                          <a:lumMod val="85000"/>
                                          <a:lumOff val="15000"/>
                                        </a:schemeClr>
                                      </a:solidFill>
                                      <a:latin typeface="Cambria Math" panose="02040503050406030204" pitchFamily="18" charset="0"/>
                                    </a:rPr>
                                  </m:ctrlPr>
                                </m:fPr>
                                <m:num>
                                  <m:r>
                                    <a:rPr lang="en-US" sz="2800" b="0" i="1" baseline="0" smtClean="0">
                                      <a:solidFill>
                                        <a:schemeClr val="tx1">
                                          <a:lumMod val="85000"/>
                                          <a:lumOff val="15000"/>
                                        </a:schemeClr>
                                      </a:solidFill>
                                      <a:latin typeface="Cambria Math" panose="02040503050406030204" pitchFamily="18" charset="0"/>
                                    </a:rPr>
                                    <m:t>𝐽</m:t>
                                  </m:r>
                                </m:num>
                                <m:den>
                                  <m:r>
                                    <a:rPr lang="en-US" sz="2800" b="0" i="1" baseline="0" smtClean="0">
                                      <a:solidFill>
                                        <a:schemeClr val="tx1">
                                          <a:lumMod val="85000"/>
                                          <a:lumOff val="15000"/>
                                        </a:schemeClr>
                                      </a:solidFill>
                                      <a:latin typeface="Cambria Math" panose="02040503050406030204" pitchFamily="18" charset="0"/>
                                    </a:rPr>
                                    <m:t>𝑘𝑔</m:t>
                                  </m:r>
                                  <m:r>
                                    <a:rPr lang="en-US" sz="2800" b="0" i="1" baseline="0" smtClean="0">
                                      <a:solidFill>
                                        <a:schemeClr val="tx1">
                                          <a:lumMod val="85000"/>
                                          <a:lumOff val="15000"/>
                                        </a:schemeClr>
                                      </a:solidFill>
                                      <a:latin typeface="Cambria Math" panose="02040503050406030204" pitchFamily="18" charset="0"/>
                                      <a:ea typeface="Cambria Math" panose="02040503050406030204" pitchFamily="18" charset="0"/>
                                    </a:rPr>
                                    <m:t>∙</m:t>
                                  </m:r>
                                  <m:r>
                                    <a:rPr lang="en-US" sz="2800" b="0" i="1" baseline="0" smtClean="0">
                                      <a:solidFill>
                                        <a:schemeClr val="tx1">
                                          <a:lumMod val="85000"/>
                                          <a:lumOff val="15000"/>
                                        </a:schemeClr>
                                      </a:solidFill>
                                      <a:latin typeface="Cambria Math" panose="02040503050406030204" pitchFamily="18" charset="0"/>
                                      <a:ea typeface="Cambria Math" panose="02040503050406030204" pitchFamily="18" charset="0"/>
                                    </a:rPr>
                                    <m:t>𝐾</m:t>
                                  </m:r>
                                </m:den>
                              </m:f>
                            </m:oMath>
                          </a14:m>
                          <a:endParaRPr lang="en-US" sz="28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rgbClr val="7B49A9"/>
                              </a:solidFill>
                            </a:rPr>
                            <a:t>0.9</a:t>
                          </a:r>
                          <a:r>
                            <a:rPr lang="en-US" sz="2800" dirty="0">
                              <a:solidFill>
                                <a:schemeClr val="tx1">
                                  <a:lumMod val="85000"/>
                                  <a:lumOff val="15000"/>
                                </a:schemeClr>
                              </a:solidFill>
                            </a:rPr>
                            <a:t> to </a:t>
                          </a:r>
                          <a:r>
                            <a:rPr lang="en-US" sz="2800" b="1" dirty="0">
                              <a:solidFill>
                                <a:srgbClr val="FF7F0E"/>
                              </a:solidFill>
                            </a:rPr>
                            <a:t>1.1</a:t>
                          </a:r>
                          <a:endParaRPr lang="en-US" sz="28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rPr>
                            <a:t>Yomogida and Matsui 1984, EPS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rPr>
                            <a:t>Henke et al. 2012, A&amp;A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rPr>
                            <a:t>Flynn et al. 2018, Chem. </a:t>
                          </a:r>
                          <a:r>
                            <a:rPr lang="en-US" sz="2000" i="1" dirty="0" err="1">
                              <a:solidFill>
                                <a:schemeClr val="tx1">
                                  <a:lumMod val="75000"/>
                                  <a:lumOff val="25000"/>
                                </a:schemeClr>
                              </a:solidFill>
                            </a:rPr>
                            <a:t>Erde</a:t>
                          </a:r>
                          <a:endParaRPr lang="en-US" sz="2000" i="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9618"/>
                      </a:ext>
                    </a:extLst>
                  </a:tr>
                  <a:tr h="370840">
                    <a:tc>
                      <a:txBody>
                        <a:bodyPr/>
                        <a:lstStyle/>
                        <a:p>
                          <a:pPr algn="ctr"/>
                          <a:r>
                            <a:rPr lang="en-US" sz="2800" b="0" dirty="0">
                              <a:solidFill>
                                <a:schemeClr val="tx1">
                                  <a:lumMod val="85000"/>
                                  <a:lumOff val="15000"/>
                                </a:schemeClr>
                              </a:solidFill>
                            </a:rPr>
                            <a:t>Thermal </a:t>
                          </a:r>
                        </a:p>
                        <a:p>
                          <a:pPr algn="ctr"/>
                          <a:r>
                            <a:rPr lang="en-US" sz="2800" b="0" dirty="0">
                              <a:solidFill>
                                <a:schemeClr val="tx1">
                                  <a:lumMod val="85000"/>
                                  <a:lumOff val="15000"/>
                                </a:schemeClr>
                              </a:solidFill>
                            </a:rPr>
                            <a:t>Diffusivity, </a:t>
                          </a:r>
                          <a14:m>
                            <m:oMath xmlns:m="http://schemas.openxmlformats.org/officeDocument/2006/math">
                              <m:r>
                                <a:rPr lang="en-US" sz="2800" i="1" smtClean="0">
                                  <a:solidFill>
                                    <a:schemeClr val="tx1">
                                      <a:lumMod val="85000"/>
                                      <a:lumOff val="15000"/>
                                    </a:schemeClr>
                                  </a:solidFill>
                                  <a:latin typeface="Cambria Math" panose="02040503050406030204" pitchFamily="18" charset="0"/>
                                </a:rPr>
                                <m:t>𝜅</m:t>
                              </m:r>
                            </m:oMath>
                          </a14:m>
                          <a:r>
                            <a:rPr lang="en-US" sz="2800" b="0" dirty="0">
                              <a:solidFill>
                                <a:schemeClr val="tx1">
                                  <a:lumMod val="85000"/>
                                  <a:lumOff val="15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85000"/>
                                  <a:lumOff val="15000"/>
                                </a:schemeClr>
                              </a:solidFill>
                            </a:rPr>
                            <a:t>2.59</a:t>
                          </a:r>
                          <a14:m>
                            <m:oMath xmlns:m="http://schemas.openxmlformats.org/officeDocument/2006/math">
                              <m:r>
                                <a:rPr lang="en-US" sz="2800" b="0" i="0" smtClean="0">
                                  <a:solidFill>
                                    <a:schemeClr val="tx1">
                                      <a:lumMod val="85000"/>
                                      <a:lumOff val="15000"/>
                                    </a:schemeClr>
                                  </a:solidFill>
                                  <a:latin typeface="Cambria Math" panose="02040503050406030204" pitchFamily="18" charset="0"/>
                                  <a:ea typeface="Cambria Math" panose="02040503050406030204" pitchFamily="18" charset="0"/>
                                </a:rPr>
                                <m:t> </m:t>
                              </m:r>
                              <m:r>
                                <a:rPr lang="en-US" sz="2800" i="1" smtClean="0">
                                  <a:solidFill>
                                    <a:schemeClr val="tx1">
                                      <a:lumMod val="85000"/>
                                      <a:lumOff val="15000"/>
                                    </a:schemeClr>
                                  </a:solidFill>
                                  <a:latin typeface="Cambria Math" panose="02040503050406030204" pitchFamily="18" charset="0"/>
                                  <a:ea typeface="Cambria Math" panose="02040503050406030204" pitchFamily="18" charset="0"/>
                                </a:rPr>
                                <m:t>∙</m:t>
                              </m:r>
                              <m:sSup>
                                <m:sSupPr>
                                  <m:ctrlPr>
                                    <a:rPr lang="en-US" sz="2800" b="0" i="1" smtClean="0">
                                      <a:solidFill>
                                        <a:schemeClr val="tx1">
                                          <a:lumMod val="85000"/>
                                          <a:lumOff val="15000"/>
                                        </a:schemeClr>
                                      </a:solidFill>
                                      <a:latin typeface="Cambria Math" panose="02040503050406030204" pitchFamily="18" charset="0"/>
                                      <a:ea typeface="Cambria Math" panose="02040503050406030204" pitchFamily="18" charset="0"/>
                                    </a:rPr>
                                  </m:ctrlPr>
                                </m:sSupPr>
                                <m:e>
                                  <m:r>
                                    <a:rPr lang="en-US" sz="2800" b="0" i="1" smtClean="0">
                                      <a:solidFill>
                                        <a:schemeClr val="tx1">
                                          <a:lumMod val="85000"/>
                                          <a:lumOff val="15000"/>
                                        </a:schemeClr>
                                      </a:solidFill>
                                      <a:latin typeface="Cambria Math" panose="02040503050406030204" pitchFamily="18" charset="0"/>
                                      <a:ea typeface="Cambria Math" panose="02040503050406030204" pitchFamily="18" charset="0"/>
                                    </a:rPr>
                                    <m:t>10</m:t>
                                  </m:r>
                                </m:e>
                                <m:sup>
                                  <m:r>
                                    <a:rPr lang="en-US" sz="2800" b="0" i="1" smtClean="0">
                                      <a:solidFill>
                                        <a:schemeClr val="tx1">
                                          <a:lumMod val="85000"/>
                                          <a:lumOff val="15000"/>
                                        </a:schemeClr>
                                      </a:solidFill>
                                      <a:latin typeface="Cambria Math" panose="02040503050406030204" pitchFamily="18" charset="0"/>
                                      <a:ea typeface="Cambria Math" panose="02040503050406030204" pitchFamily="18" charset="0"/>
                                    </a:rPr>
                                    <m:t>−7</m:t>
                                  </m:r>
                                </m:sup>
                              </m:sSup>
                              <m:r>
                                <a:rPr lang="en-US" sz="2800" b="0" i="1" smtClean="0">
                                  <a:solidFill>
                                    <a:schemeClr val="tx1">
                                      <a:lumMod val="85000"/>
                                      <a:lumOff val="15000"/>
                                    </a:schemeClr>
                                  </a:solidFill>
                                  <a:latin typeface="Cambria Math" panose="02040503050406030204" pitchFamily="18" charset="0"/>
                                  <a:ea typeface="Cambria Math" panose="02040503050406030204" pitchFamily="18" charset="0"/>
                                </a:rPr>
                                <m:t> </m:t>
                              </m:r>
                              <m:f>
                                <m:fPr>
                                  <m:ctrlPr>
                                    <a:rPr lang="en-US" sz="2800" b="0" i="1" smtClean="0">
                                      <a:solidFill>
                                        <a:schemeClr val="tx1">
                                          <a:lumMod val="85000"/>
                                          <a:lumOff val="15000"/>
                                        </a:schemeClr>
                                      </a:solidFill>
                                      <a:latin typeface="Cambria Math" panose="02040503050406030204" pitchFamily="18" charset="0"/>
                                      <a:ea typeface="Cambria Math" panose="02040503050406030204" pitchFamily="18" charset="0"/>
                                    </a:rPr>
                                  </m:ctrlPr>
                                </m:fPr>
                                <m:num>
                                  <m:sSup>
                                    <m:sSupPr>
                                      <m:ctrlPr>
                                        <a:rPr lang="en-US" sz="2800" b="0" i="1" smtClean="0">
                                          <a:solidFill>
                                            <a:schemeClr val="tx1">
                                              <a:lumMod val="85000"/>
                                              <a:lumOff val="15000"/>
                                            </a:schemeClr>
                                          </a:solidFill>
                                          <a:latin typeface="Cambria Math" panose="02040503050406030204" pitchFamily="18" charset="0"/>
                                          <a:ea typeface="Cambria Math" panose="02040503050406030204" pitchFamily="18" charset="0"/>
                                        </a:rPr>
                                      </m:ctrlPr>
                                    </m:sSupPr>
                                    <m:e>
                                      <m:r>
                                        <a:rPr lang="en-US" sz="2800" b="0" i="1" smtClean="0">
                                          <a:solidFill>
                                            <a:schemeClr val="tx1">
                                              <a:lumMod val="85000"/>
                                              <a:lumOff val="15000"/>
                                            </a:schemeClr>
                                          </a:solidFill>
                                          <a:latin typeface="Cambria Math" panose="02040503050406030204" pitchFamily="18" charset="0"/>
                                          <a:ea typeface="Cambria Math" panose="02040503050406030204" pitchFamily="18" charset="0"/>
                                        </a:rPr>
                                        <m:t>𝑚</m:t>
                                      </m:r>
                                    </m:e>
                                    <m:sup>
                                      <m:r>
                                        <a:rPr lang="en-US" sz="2800" b="0" i="1" smtClean="0">
                                          <a:solidFill>
                                            <a:schemeClr val="tx1">
                                              <a:lumMod val="85000"/>
                                              <a:lumOff val="15000"/>
                                            </a:schemeClr>
                                          </a:solidFill>
                                          <a:latin typeface="Cambria Math" panose="02040503050406030204" pitchFamily="18" charset="0"/>
                                          <a:ea typeface="Cambria Math" panose="02040503050406030204" pitchFamily="18" charset="0"/>
                                        </a:rPr>
                                        <m:t>2</m:t>
                                      </m:r>
                                    </m:sup>
                                  </m:sSup>
                                </m:num>
                                <m:den>
                                  <m:r>
                                    <a:rPr lang="en-US" sz="2800" b="0" i="1" smtClean="0">
                                      <a:solidFill>
                                        <a:schemeClr val="tx1">
                                          <a:lumMod val="85000"/>
                                          <a:lumOff val="15000"/>
                                        </a:schemeClr>
                                      </a:solidFill>
                                      <a:latin typeface="Cambria Math" panose="02040503050406030204" pitchFamily="18" charset="0"/>
                                      <a:ea typeface="Cambria Math" panose="02040503050406030204" pitchFamily="18" charset="0"/>
                                    </a:rPr>
                                    <m:t>𝑠</m:t>
                                  </m:r>
                                </m:den>
                              </m:f>
                            </m:oMath>
                          </a14:m>
                          <a:endParaRPr lang="en-US" sz="24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rgbClr val="7B49A9"/>
                              </a:solidFill>
                            </a:rPr>
                            <a:t>0.9</a:t>
                          </a:r>
                          <a:r>
                            <a:rPr lang="en-US" sz="2800" b="0" dirty="0">
                              <a:solidFill>
                                <a:srgbClr val="7B49A9"/>
                              </a:solidFill>
                            </a:rPr>
                            <a:t> </a:t>
                          </a:r>
                          <a:r>
                            <a:rPr lang="en-US" sz="2800" b="0" dirty="0">
                              <a:solidFill>
                                <a:schemeClr val="tx1">
                                  <a:lumMod val="85000"/>
                                  <a:lumOff val="15000"/>
                                </a:schemeClr>
                              </a:solidFill>
                            </a:rPr>
                            <a:t>to </a:t>
                          </a:r>
                          <a:r>
                            <a:rPr lang="en-US" sz="2800" b="1" dirty="0">
                              <a:solidFill>
                                <a:srgbClr val="FF7F0E"/>
                              </a:solidFill>
                            </a:rPr>
                            <a:t>3.0</a:t>
                          </a:r>
                          <a:endParaRPr lang="en-US" sz="28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rPr>
                            <a:t>Yomogida and Matsui 1984, EPS</a:t>
                          </a:r>
                          <a:r>
                            <a:rPr lang="en-US" sz="2000" dirty="0">
                              <a:solidFill>
                                <a:schemeClr val="tx1">
                                  <a:lumMod val="75000"/>
                                  <a:lumOff val="25000"/>
                                </a:schemeClr>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dirty="0">
                              <a:solidFill>
                                <a:schemeClr val="tx1">
                                  <a:lumMod val="75000"/>
                                  <a:lumOff val="25000"/>
                                </a:schemeClr>
                              </a:solidFill>
                            </a:rPr>
                            <a:t>Henke et al. 2016, A&amp;A</a:t>
                          </a:r>
                          <a:endParaRPr lang="en-US" sz="2000" dirty="0">
                            <a:solidFill>
                              <a:schemeClr val="tx1">
                                <a:lumMod val="75000"/>
                                <a:lumOff val="25000"/>
                              </a:schemeClr>
                            </a:solidFill>
                          </a:endParaRPr>
                        </a:p>
                        <a:p>
                          <a:pPr algn="ctr"/>
                          <a:endParaRPr lang="en-US" sz="1800" b="0" i="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7938807"/>
                      </a:ext>
                    </a:extLst>
                  </a:tr>
                </a:tbl>
              </a:graphicData>
            </a:graphic>
          </p:graphicFrame>
        </mc:Choice>
        <mc:Fallback xmlns="">
          <p:graphicFrame>
            <p:nvGraphicFramePr>
              <p:cNvPr id="7" name="Table 7">
                <a:extLst>
                  <a:ext uri="{FF2B5EF4-FFF2-40B4-BE49-F238E27FC236}">
                    <a16:creationId xmlns:a16="http://schemas.microsoft.com/office/drawing/2014/main" id="{3092E7AA-7F40-8C8E-3CCB-21D3D3C456A2}"/>
                  </a:ext>
                </a:extLst>
              </p:cNvPr>
              <p:cNvGraphicFramePr>
                <a:graphicFrameLocks noGrp="1"/>
              </p:cNvGraphicFramePr>
              <p:nvPr>
                <p:extLst>
                  <p:ext uri="{D42A27DB-BD31-4B8C-83A1-F6EECF244321}">
                    <p14:modId xmlns:p14="http://schemas.microsoft.com/office/powerpoint/2010/main" val="849622076"/>
                  </p:ext>
                </p:extLst>
              </p:nvPr>
            </p:nvGraphicFramePr>
            <p:xfrm>
              <a:off x="1079458" y="1080425"/>
              <a:ext cx="10133025" cy="3870960"/>
            </p:xfrm>
            <a:graphic>
              <a:graphicData uri="http://schemas.openxmlformats.org/drawingml/2006/table">
                <a:tbl>
                  <a:tblPr firstRow="1" bandRow="1">
                    <a:tableStyleId>{5C22544A-7EE6-4342-B048-85BDC9FD1C3A}</a:tableStyleId>
                  </a:tblPr>
                  <a:tblGrid>
                    <a:gridCol w="2092367">
                      <a:extLst>
                        <a:ext uri="{9D8B030D-6E8A-4147-A177-3AD203B41FA5}">
                          <a16:colId xmlns:a16="http://schemas.microsoft.com/office/drawing/2014/main" val="4232328310"/>
                        </a:ext>
                      </a:extLst>
                    </a:gridCol>
                    <a:gridCol w="2353652">
                      <a:extLst>
                        <a:ext uri="{9D8B030D-6E8A-4147-A177-3AD203B41FA5}">
                          <a16:colId xmlns:a16="http://schemas.microsoft.com/office/drawing/2014/main" val="535116500"/>
                        </a:ext>
                      </a:extLst>
                    </a:gridCol>
                    <a:gridCol w="2075473">
                      <a:extLst>
                        <a:ext uri="{9D8B030D-6E8A-4147-A177-3AD203B41FA5}">
                          <a16:colId xmlns:a16="http://schemas.microsoft.com/office/drawing/2014/main" val="3658532967"/>
                        </a:ext>
                      </a:extLst>
                    </a:gridCol>
                    <a:gridCol w="3611533">
                      <a:extLst>
                        <a:ext uri="{9D8B030D-6E8A-4147-A177-3AD203B41FA5}">
                          <a16:colId xmlns:a16="http://schemas.microsoft.com/office/drawing/2014/main" val="3056939220"/>
                        </a:ext>
                      </a:extLst>
                    </a:gridCol>
                  </a:tblGrid>
                  <a:tr h="944880">
                    <a:tc>
                      <a:txBody>
                        <a:bodyPr/>
                        <a:lstStyle/>
                        <a:p>
                          <a:pPr algn="ctr"/>
                          <a:endParaRPr lang="en-US" sz="24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tx1">
                                  <a:lumMod val="85000"/>
                                  <a:lumOff val="15000"/>
                                </a:schemeClr>
                              </a:solidFill>
                            </a:rPr>
                            <a:t>Base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tx1">
                                  <a:lumMod val="85000"/>
                                  <a:lumOff val="15000"/>
                                </a:schemeClr>
                              </a:solidFill>
                            </a:rPr>
                            <a:t>Range of Uncertainty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tx1">
                                  <a:lumMod val="85000"/>
                                  <a:lumOff val="15000"/>
                                </a:schemeClr>
                              </a:solidFill>
                            </a:rPr>
                            <a:t>Data 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9825167"/>
                      </a:ext>
                    </a:extLst>
                  </a:tr>
                  <a:tr h="944880">
                    <a:tc>
                      <a:txBody>
                        <a:bodyPr/>
                        <a:lstStyle/>
                        <a:p>
                          <a:pPr algn="ctr"/>
                          <a:r>
                            <a:rPr lang="en-US" sz="2800" dirty="0">
                              <a:solidFill>
                                <a:schemeClr val="tx1">
                                  <a:lumMod val="85000"/>
                                  <a:lumOff val="15000"/>
                                </a:schemeClr>
                              </a:solidFill>
                            </a:rPr>
                            <a:t>Aluminum Abundance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lumMod val="85000"/>
                                  <a:lumOff val="15000"/>
                                </a:schemeClr>
                              </a:solidFill>
                            </a:rPr>
                            <a:t>1.18 </a:t>
                          </a:r>
                          <a:r>
                            <a:rPr lang="en-US" sz="2400" i="1" dirty="0">
                              <a:solidFill>
                                <a:schemeClr val="tx1">
                                  <a:lumMod val="85000"/>
                                  <a:lumOff val="15000"/>
                                </a:schemeClr>
                              </a:solidFill>
                            </a:rPr>
                            <a:t>wt.%</a:t>
                          </a:r>
                          <a:endParaRPr lang="en-US" sz="2800" i="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rgbClr val="7B49A9"/>
                              </a:solidFill>
                            </a:rPr>
                            <a:t>0.86</a:t>
                          </a:r>
                          <a:r>
                            <a:rPr lang="en-US" sz="2800" dirty="0">
                              <a:solidFill>
                                <a:schemeClr val="tx1">
                                  <a:lumMod val="85000"/>
                                  <a:lumOff val="15000"/>
                                </a:schemeClr>
                              </a:solidFill>
                            </a:rPr>
                            <a:t> to </a:t>
                          </a:r>
                          <a:r>
                            <a:rPr lang="en-US" sz="2800" b="1" dirty="0">
                              <a:solidFill>
                                <a:srgbClr val="FF7F0E"/>
                              </a:solidFill>
                            </a:rPr>
                            <a:t>1.16</a:t>
                          </a:r>
                          <a:endParaRPr lang="en-US" sz="28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rPr>
                            <a:t>Jarosewich 1990, MAPS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rPr>
                            <a:t>Sugiura and Fujiya 2014, MAPS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54149"/>
                      </a:ext>
                    </a:extLst>
                  </a:tr>
                  <a:tr h="1005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92" t="-192169" r="-385423" b="-11024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88889" t="-192169" r="-241602" b="-110241"/>
                          </a:stretch>
                        </a:blipFill>
                      </a:tcPr>
                    </a:tc>
                    <a:tc>
                      <a:txBody>
                        <a:bodyPr/>
                        <a:lstStyle/>
                        <a:p>
                          <a:pPr algn="ctr"/>
                          <a:r>
                            <a:rPr lang="en-US" sz="2800" b="1" dirty="0">
                              <a:solidFill>
                                <a:srgbClr val="7B49A9"/>
                              </a:solidFill>
                            </a:rPr>
                            <a:t>0.9</a:t>
                          </a:r>
                          <a:r>
                            <a:rPr lang="en-US" sz="2800" dirty="0">
                              <a:solidFill>
                                <a:schemeClr val="tx1">
                                  <a:lumMod val="85000"/>
                                  <a:lumOff val="15000"/>
                                </a:schemeClr>
                              </a:solidFill>
                            </a:rPr>
                            <a:t> to </a:t>
                          </a:r>
                          <a:r>
                            <a:rPr lang="en-US" sz="2800" b="1" dirty="0">
                              <a:solidFill>
                                <a:srgbClr val="FF7F0E"/>
                              </a:solidFill>
                            </a:rPr>
                            <a:t>1.1</a:t>
                          </a:r>
                          <a:endParaRPr lang="en-US" sz="28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rPr>
                            <a:t>Yomogida and Matsui 1984, EPS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rPr>
                            <a:t>Henke et al. 2012, A&amp;A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rPr>
                            <a:t>Flynn et al. 2018, Chem. </a:t>
                          </a:r>
                          <a:r>
                            <a:rPr lang="en-US" sz="2000" i="1" dirty="0" err="1">
                              <a:solidFill>
                                <a:schemeClr val="tx1">
                                  <a:lumMod val="75000"/>
                                  <a:lumOff val="25000"/>
                                </a:schemeClr>
                              </a:solidFill>
                            </a:rPr>
                            <a:t>Erde</a:t>
                          </a:r>
                          <a:endParaRPr lang="en-US" sz="2000" i="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9618"/>
                      </a:ext>
                    </a:extLst>
                  </a:tr>
                  <a:tr h="9753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92" t="-303125" r="-385423" b="-1437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88889" t="-303125" r="-241602" b="-14375"/>
                          </a:stretch>
                        </a:blipFill>
                      </a:tcPr>
                    </a:tc>
                    <a:tc>
                      <a:txBody>
                        <a:bodyPr/>
                        <a:lstStyle/>
                        <a:p>
                          <a:pPr algn="ctr"/>
                          <a:r>
                            <a:rPr lang="en-US" sz="2800" b="1" dirty="0">
                              <a:solidFill>
                                <a:srgbClr val="7B49A9"/>
                              </a:solidFill>
                            </a:rPr>
                            <a:t>0.9</a:t>
                          </a:r>
                          <a:r>
                            <a:rPr lang="en-US" sz="2800" b="0" dirty="0">
                              <a:solidFill>
                                <a:srgbClr val="7B49A9"/>
                              </a:solidFill>
                            </a:rPr>
                            <a:t> </a:t>
                          </a:r>
                          <a:r>
                            <a:rPr lang="en-US" sz="2800" b="0" dirty="0">
                              <a:solidFill>
                                <a:schemeClr val="tx1">
                                  <a:lumMod val="85000"/>
                                  <a:lumOff val="15000"/>
                                </a:schemeClr>
                              </a:solidFill>
                            </a:rPr>
                            <a:t>to </a:t>
                          </a:r>
                          <a:r>
                            <a:rPr lang="en-US" sz="2800" b="1" dirty="0">
                              <a:solidFill>
                                <a:srgbClr val="FF7F0E"/>
                              </a:solidFill>
                            </a:rPr>
                            <a:t>3.0</a:t>
                          </a:r>
                          <a:endParaRPr lang="en-US" sz="28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rPr>
                            <a:t>Yomogida and Matsui 1984, EPS</a:t>
                          </a:r>
                          <a:r>
                            <a:rPr lang="en-US" sz="2000" dirty="0">
                              <a:solidFill>
                                <a:schemeClr val="tx1">
                                  <a:lumMod val="75000"/>
                                  <a:lumOff val="25000"/>
                                </a:schemeClr>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dirty="0">
                              <a:solidFill>
                                <a:schemeClr val="tx1">
                                  <a:lumMod val="75000"/>
                                  <a:lumOff val="25000"/>
                                </a:schemeClr>
                              </a:solidFill>
                            </a:rPr>
                            <a:t>Henke et al. 2016, A&amp;A</a:t>
                          </a:r>
                          <a:endParaRPr lang="en-US" sz="2000" dirty="0">
                            <a:solidFill>
                              <a:schemeClr val="tx1">
                                <a:lumMod val="75000"/>
                                <a:lumOff val="25000"/>
                              </a:schemeClr>
                            </a:solidFill>
                          </a:endParaRPr>
                        </a:p>
                        <a:p>
                          <a:pPr algn="ctr"/>
                          <a:endParaRPr lang="en-US" sz="1800" b="0" i="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7938807"/>
                      </a:ext>
                    </a:extLst>
                  </a:tr>
                </a:tbl>
              </a:graphicData>
            </a:graphic>
          </p:graphicFrame>
        </mc:Fallback>
      </mc:AlternateContent>
      <p:sp>
        <p:nvSpPr>
          <p:cNvPr id="2" name="Slide Number Placeholder 1">
            <a:extLst>
              <a:ext uri="{FF2B5EF4-FFF2-40B4-BE49-F238E27FC236}">
                <a16:creationId xmlns:a16="http://schemas.microsoft.com/office/drawing/2014/main" id="{E6DBC3C2-2664-ABCB-5F4E-2E30EF028A11}"/>
              </a:ext>
            </a:extLst>
          </p:cNvPr>
          <p:cNvSpPr>
            <a:spLocks noGrp="1"/>
          </p:cNvSpPr>
          <p:nvPr>
            <p:ph type="sldNum" sz="quarter" idx="12"/>
          </p:nvPr>
        </p:nvSpPr>
        <p:spPr/>
        <p:txBody>
          <a:bodyPr/>
          <a:lstStyle/>
          <a:p>
            <a:fld id="{FA5D884D-71BD-4023-AA6E-7126B34011F8}" type="slidenum">
              <a:rPr lang="en-US" smtClean="0"/>
              <a:t>7</a:t>
            </a:fld>
            <a:endParaRPr lang="en-US"/>
          </a:p>
        </p:txBody>
      </p:sp>
    </p:spTree>
    <p:extLst>
      <p:ext uri="{BB962C8B-B14F-4D97-AF65-F5344CB8AC3E}">
        <p14:creationId xmlns:p14="http://schemas.microsoft.com/office/powerpoint/2010/main" val="325813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17E453-B64B-2B64-77E1-CA3D10B27E3B}"/>
              </a:ext>
            </a:extLst>
          </p:cNvPr>
          <p:cNvSpPr>
            <a:spLocks noGrp="1"/>
          </p:cNvSpPr>
          <p:nvPr>
            <p:ph type="sldNum" sz="quarter" idx="12"/>
          </p:nvPr>
        </p:nvSpPr>
        <p:spPr/>
        <p:txBody>
          <a:bodyPr/>
          <a:lstStyle/>
          <a:p>
            <a:fld id="{FA5D884D-71BD-4023-AA6E-7126B34011F8}" type="slidenum">
              <a:rPr lang="en-US" smtClean="0"/>
              <a:t>8</a:t>
            </a:fld>
            <a:endParaRPr lang="en-US"/>
          </a:p>
        </p:txBody>
      </p:sp>
      <p:pic>
        <p:nvPicPr>
          <p:cNvPr id="3" name="Picture 2" descr="Chart&#10;&#10;Description automatically generated">
            <a:extLst>
              <a:ext uri="{FF2B5EF4-FFF2-40B4-BE49-F238E27FC236}">
                <a16:creationId xmlns:a16="http://schemas.microsoft.com/office/drawing/2014/main" id="{DF59516F-CA80-34A2-9EAB-4AD97EED3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60740"/>
            <a:ext cx="5911465" cy="5911465"/>
          </a:xfrm>
          <a:prstGeom prst="rect">
            <a:avLst/>
          </a:prstGeom>
        </p:spPr>
      </p:pic>
      <p:sp>
        <p:nvSpPr>
          <p:cNvPr id="5" name="Content Placeholder 2">
            <a:extLst>
              <a:ext uri="{FF2B5EF4-FFF2-40B4-BE49-F238E27FC236}">
                <a16:creationId xmlns:a16="http://schemas.microsoft.com/office/drawing/2014/main" id="{FAD98ADB-6DA8-C021-68FF-D83E7EEE4BEB}"/>
              </a:ext>
            </a:extLst>
          </p:cNvPr>
          <p:cNvSpPr txBox="1">
            <a:spLocks/>
          </p:cNvSpPr>
          <p:nvPr/>
        </p:nvSpPr>
        <p:spPr>
          <a:xfrm>
            <a:off x="6019790" y="345755"/>
            <a:ext cx="5486411" cy="574143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spcBef>
                <a:spcPts val="0"/>
              </a:spcBef>
              <a:buNone/>
            </a:pPr>
            <a:endParaRPr lang="en-US" sz="2400" dirty="0"/>
          </a:p>
          <a:p>
            <a:pPr marL="384048" lvl="2" indent="0">
              <a:lnSpc>
                <a:spcPct val="110000"/>
              </a:lnSpc>
              <a:spcBef>
                <a:spcPts val="0"/>
              </a:spcBef>
              <a:buNone/>
            </a:pPr>
            <a:endParaRPr lang="en-US" dirty="0">
              <a:solidFill>
                <a:schemeClr val="tx1">
                  <a:lumMod val="85000"/>
                  <a:lumOff val="15000"/>
                </a:schemeClr>
              </a:solidFill>
            </a:endParaRPr>
          </a:p>
          <a:p>
            <a:pPr marL="384048" lvl="2" indent="0">
              <a:lnSpc>
                <a:spcPct val="110000"/>
              </a:lnSpc>
              <a:spcBef>
                <a:spcPts val="0"/>
              </a:spcBef>
              <a:buNone/>
            </a:pPr>
            <a:endParaRPr lang="en-US" dirty="0">
              <a:solidFill>
                <a:schemeClr val="tx1">
                  <a:lumMod val="85000"/>
                  <a:lumOff val="15000"/>
                </a:schemeClr>
              </a:solidFill>
            </a:endParaRPr>
          </a:p>
          <a:p>
            <a:pPr marL="384048" lvl="2" indent="0">
              <a:lnSpc>
                <a:spcPct val="110000"/>
              </a:lnSpc>
              <a:spcBef>
                <a:spcPts val="0"/>
              </a:spcBef>
              <a:buNone/>
            </a:pPr>
            <a:endParaRPr lang="en-US" sz="1800" dirty="0"/>
          </a:p>
        </p:txBody>
      </p:sp>
      <p:sp>
        <p:nvSpPr>
          <p:cNvPr id="7" name="Content Placeholder 2">
            <a:extLst>
              <a:ext uri="{FF2B5EF4-FFF2-40B4-BE49-F238E27FC236}">
                <a16:creationId xmlns:a16="http://schemas.microsoft.com/office/drawing/2014/main" id="{BB560DB2-8699-683E-BC20-DC0EC7C6C2C7}"/>
              </a:ext>
            </a:extLst>
          </p:cNvPr>
          <p:cNvSpPr txBox="1">
            <a:spLocks/>
          </p:cNvSpPr>
          <p:nvPr/>
        </p:nvSpPr>
        <p:spPr>
          <a:xfrm>
            <a:off x="184535" y="1075105"/>
            <a:ext cx="5700347" cy="50971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lnSpc>
                <a:spcPct val="110000"/>
              </a:lnSpc>
              <a:spcBef>
                <a:spcPts val="0"/>
              </a:spcBef>
              <a:buFont typeface="Wingdings" panose="05000000000000000000" pitchFamily="2" charset="2"/>
              <a:buChar char="§"/>
            </a:pPr>
            <a:r>
              <a:rPr lang="en-US" sz="2400" dirty="0"/>
              <a:t>Effects of material property uncertainty:</a:t>
            </a:r>
          </a:p>
          <a:p>
            <a:pPr lvl="3">
              <a:lnSpc>
                <a:spcPct val="110000"/>
              </a:lnSpc>
              <a:spcBef>
                <a:spcPts val="0"/>
              </a:spcBef>
              <a:buFont typeface="Wingdings" panose="05000000000000000000" pitchFamily="2" charset="2"/>
              <a:buChar char="§"/>
            </a:pPr>
            <a:r>
              <a:rPr lang="en-US" sz="2400" dirty="0"/>
              <a:t>15% uncertainty in Al abundance</a:t>
            </a:r>
            <a:r>
              <a:rPr lang="en-US" sz="2400" dirty="0">
                <a:sym typeface="Wingdings" panose="05000000000000000000" pitchFamily="2" charset="2"/>
              </a:rPr>
              <a:t> gives </a:t>
            </a:r>
            <a:r>
              <a:rPr lang="en-US" sz="2400" b="1" u="sng" dirty="0">
                <a:latin typeface="Times New Roman" panose="02020603050405020304" pitchFamily="18" charset="0"/>
                <a:cs typeface="Times New Roman" panose="02020603050405020304" pitchFamily="18" charset="0"/>
              </a:rPr>
              <a:t>~</a:t>
            </a:r>
            <a:r>
              <a:rPr lang="en-US" sz="2400" u="sng" dirty="0"/>
              <a:t>0.3 Ma</a:t>
            </a:r>
            <a:r>
              <a:rPr lang="en-US" sz="2400" i="1" dirty="0"/>
              <a:t> </a:t>
            </a:r>
            <a:r>
              <a:rPr lang="en-US" sz="2400" dirty="0"/>
              <a:t>wider formation time range</a:t>
            </a:r>
            <a:endParaRPr lang="en-US" sz="1500" dirty="0">
              <a:solidFill>
                <a:schemeClr val="tx1">
                  <a:lumMod val="85000"/>
                  <a:lumOff val="15000"/>
                </a:schemeClr>
              </a:solidFill>
            </a:endParaRPr>
          </a:p>
          <a:p>
            <a:pPr lvl="3">
              <a:lnSpc>
                <a:spcPct val="110000"/>
              </a:lnSpc>
              <a:spcBef>
                <a:spcPts val="0"/>
              </a:spcBef>
              <a:buFont typeface="Wingdings" panose="05000000000000000000" pitchFamily="2" charset="2"/>
              <a:buChar char="§"/>
            </a:pPr>
            <a:r>
              <a:rPr lang="en-US" sz="2400" dirty="0"/>
              <a:t>10% uncertainty in C</a:t>
            </a:r>
            <a:r>
              <a:rPr lang="en-US" sz="2400" baseline="-25000" dirty="0"/>
              <a:t>P</a:t>
            </a:r>
            <a:r>
              <a:rPr lang="en-US" sz="2400" dirty="0"/>
              <a:t> </a:t>
            </a:r>
            <a:r>
              <a:rPr lang="en-US" sz="2400" dirty="0">
                <a:sym typeface="Wingdings" panose="05000000000000000000" pitchFamily="2" charset="2"/>
              </a:rPr>
              <a:t></a:t>
            </a:r>
            <a:r>
              <a:rPr lang="en-US" sz="2400" dirty="0"/>
              <a:t> </a:t>
            </a:r>
            <a:r>
              <a:rPr lang="en-US" sz="2400" b="1" u="sng" dirty="0">
                <a:latin typeface="Times New Roman" panose="02020603050405020304" pitchFamily="18" charset="0"/>
                <a:cs typeface="Times New Roman" panose="02020603050405020304" pitchFamily="18" charset="0"/>
              </a:rPr>
              <a:t>~</a:t>
            </a:r>
            <a:r>
              <a:rPr lang="en-US" sz="2400" u="sng" dirty="0"/>
              <a:t>0.2 Ma</a:t>
            </a:r>
            <a:r>
              <a:rPr lang="en-US" sz="2400" dirty="0"/>
              <a:t> wider</a:t>
            </a:r>
          </a:p>
          <a:p>
            <a:pPr marL="566928" lvl="3" indent="0">
              <a:lnSpc>
                <a:spcPct val="110000"/>
              </a:lnSpc>
              <a:spcBef>
                <a:spcPts val="0"/>
              </a:spcBef>
              <a:buNone/>
            </a:pPr>
            <a:endParaRPr lang="en-US" sz="1500" u="sng" dirty="0"/>
          </a:p>
          <a:p>
            <a:pPr marL="566928" lvl="3" indent="0">
              <a:lnSpc>
                <a:spcPct val="110000"/>
              </a:lnSpc>
              <a:spcBef>
                <a:spcPts val="0"/>
              </a:spcBef>
              <a:buNone/>
            </a:pPr>
            <a:endParaRPr lang="en-US" sz="1500" u="sng" dirty="0"/>
          </a:p>
          <a:p>
            <a:pPr lvl="2">
              <a:lnSpc>
                <a:spcPct val="110000"/>
              </a:lnSpc>
              <a:spcBef>
                <a:spcPts val="0"/>
              </a:spcBef>
              <a:buFont typeface="Wingdings" panose="05000000000000000000" pitchFamily="2" charset="2"/>
              <a:buChar char="§"/>
            </a:pPr>
            <a:r>
              <a:rPr lang="en-US" sz="2400" dirty="0"/>
              <a:t>Two datasets for aluminum abundance:</a:t>
            </a:r>
          </a:p>
          <a:p>
            <a:pPr lvl="3">
              <a:lnSpc>
                <a:spcPct val="110000"/>
              </a:lnSpc>
              <a:spcBef>
                <a:spcPts val="0"/>
              </a:spcBef>
              <a:buFont typeface="Wingdings" panose="05000000000000000000" pitchFamily="2" charset="2"/>
              <a:buChar char="§"/>
            </a:pPr>
            <a:r>
              <a:rPr lang="en-US" sz="2400" dirty="0"/>
              <a:t>Sugiura and Fujiya (2014) </a:t>
            </a:r>
            <a:r>
              <a:rPr lang="en-US" sz="2400" i="1" dirty="0"/>
              <a:t>MAPS</a:t>
            </a:r>
            <a:r>
              <a:rPr lang="en-US" sz="2400" dirty="0"/>
              <a:t>: OCs give 0.86-1.16 times base value</a:t>
            </a:r>
            <a:r>
              <a:rPr lang="en-US" sz="2400" i="1" dirty="0"/>
              <a:t> </a:t>
            </a:r>
            <a:r>
              <a:rPr lang="en-US" sz="2400" dirty="0"/>
              <a:t> </a:t>
            </a:r>
          </a:p>
          <a:p>
            <a:pPr lvl="3">
              <a:lnSpc>
                <a:spcPct val="110000"/>
              </a:lnSpc>
              <a:spcBef>
                <a:spcPts val="0"/>
              </a:spcBef>
              <a:buFont typeface="Wingdings" panose="05000000000000000000" pitchFamily="2" charset="2"/>
              <a:buChar char="§"/>
            </a:pPr>
            <a:r>
              <a:rPr lang="en-US" sz="2400" dirty="0"/>
              <a:t>Nakamura et al. (2014) </a:t>
            </a:r>
            <a:r>
              <a:rPr lang="en-US" sz="2400" i="1" dirty="0"/>
              <a:t>MAPS</a:t>
            </a:r>
            <a:r>
              <a:rPr lang="en-US" sz="2400" dirty="0"/>
              <a:t>: </a:t>
            </a:r>
            <a:r>
              <a:rPr lang="en-US" sz="2400" u="sng" dirty="0"/>
              <a:t>Itokawa particles</a:t>
            </a:r>
            <a:r>
              <a:rPr lang="en-US" sz="2400" dirty="0"/>
              <a:t> give 0.71-0.87 times base</a:t>
            </a:r>
            <a:endParaRPr lang="en-US" sz="2400" u="sng" dirty="0"/>
          </a:p>
        </p:txBody>
      </p:sp>
      <p:sp>
        <p:nvSpPr>
          <p:cNvPr id="8" name="Title 1">
            <a:extLst>
              <a:ext uri="{FF2B5EF4-FFF2-40B4-BE49-F238E27FC236}">
                <a16:creationId xmlns:a16="http://schemas.microsoft.com/office/drawing/2014/main" id="{1217F184-1C59-D68F-76AF-B67AFC99196E}"/>
              </a:ext>
            </a:extLst>
          </p:cNvPr>
          <p:cNvSpPr txBox="1">
            <a:spLocks/>
          </p:cNvSpPr>
          <p:nvPr/>
        </p:nvSpPr>
        <p:spPr>
          <a:xfrm>
            <a:off x="624689" y="0"/>
            <a:ext cx="10927534" cy="9334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5400" dirty="0">
                <a:solidFill>
                  <a:schemeClr val="tx1">
                    <a:lumMod val="85000"/>
                    <a:lumOff val="15000"/>
                  </a:schemeClr>
                </a:solidFill>
              </a:rPr>
              <a:t>Results</a:t>
            </a:r>
          </a:p>
        </p:txBody>
      </p:sp>
    </p:spTree>
    <p:extLst>
      <p:ext uri="{BB962C8B-B14F-4D97-AF65-F5344CB8AC3E}">
        <p14:creationId xmlns:p14="http://schemas.microsoft.com/office/powerpoint/2010/main" val="187545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C93EA6-91D7-6802-917F-067795E35525}"/>
              </a:ext>
            </a:extLst>
          </p:cNvPr>
          <p:cNvSpPr>
            <a:spLocks noGrp="1"/>
          </p:cNvSpPr>
          <p:nvPr>
            <p:ph type="sldNum" sz="quarter" idx="12"/>
          </p:nvPr>
        </p:nvSpPr>
        <p:spPr/>
        <p:txBody>
          <a:bodyPr/>
          <a:lstStyle/>
          <a:p>
            <a:fld id="{FA5D884D-71BD-4023-AA6E-7126B34011F8}" type="slidenum">
              <a:rPr lang="en-US" smtClean="0"/>
              <a:t>9</a:t>
            </a:fld>
            <a:endParaRPr lang="en-US"/>
          </a:p>
        </p:txBody>
      </p:sp>
      <p:sp>
        <p:nvSpPr>
          <p:cNvPr id="3" name="Content Placeholder 2">
            <a:extLst>
              <a:ext uri="{FF2B5EF4-FFF2-40B4-BE49-F238E27FC236}">
                <a16:creationId xmlns:a16="http://schemas.microsoft.com/office/drawing/2014/main" id="{2C982196-738B-E627-671D-D6D2AEF46A1D}"/>
              </a:ext>
            </a:extLst>
          </p:cNvPr>
          <p:cNvSpPr>
            <a:spLocks noGrp="1"/>
          </p:cNvSpPr>
          <p:nvPr>
            <p:ph idx="4294967295"/>
          </p:nvPr>
        </p:nvSpPr>
        <p:spPr>
          <a:xfrm>
            <a:off x="730250" y="933452"/>
            <a:ext cx="10731500" cy="4637088"/>
          </a:xfrm>
        </p:spPr>
        <p:txBody>
          <a:bodyPr>
            <a:normAutofit/>
          </a:bodyPr>
          <a:lstStyle/>
          <a:p>
            <a:pPr marL="0" indent="0">
              <a:lnSpc>
                <a:spcPct val="110000"/>
              </a:lnSpc>
              <a:spcBef>
                <a:spcPts val="0"/>
              </a:spcBef>
              <a:buNone/>
            </a:pPr>
            <a:endParaRPr lang="en-US" sz="2400" dirty="0"/>
          </a:p>
          <a:p>
            <a:pPr>
              <a:lnSpc>
                <a:spcPct val="110000"/>
              </a:lnSpc>
              <a:spcBef>
                <a:spcPts val="0"/>
              </a:spcBef>
              <a:buFont typeface="Wingdings" panose="05000000000000000000" pitchFamily="2" charset="2"/>
              <a:buChar char="§"/>
            </a:pPr>
            <a:r>
              <a:rPr lang="en-US" sz="2600" dirty="0">
                <a:solidFill>
                  <a:schemeClr val="tx1">
                    <a:lumMod val="85000"/>
                    <a:lumOff val="15000"/>
                  </a:schemeClr>
                </a:solidFill>
              </a:rPr>
              <a:t> The formation time of Itokawa’s parent body is significantly less constrained than previously considered due to uncertainties in its material properties</a:t>
            </a:r>
          </a:p>
          <a:p>
            <a:pPr lvl="1">
              <a:lnSpc>
                <a:spcPct val="110000"/>
              </a:lnSpc>
              <a:spcBef>
                <a:spcPts val="0"/>
              </a:spcBef>
              <a:buFont typeface="Wingdings" panose="05000000000000000000" pitchFamily="2" charset="2"/>
              <a:buChar char="§"/>
            </a:pPr>
            <a:r>
              <a:rPr lang="en-US" sz="2400" dirty="0"/>
              <a:t>Formation time window increased from </a:t>
            </a:r>
            <a:r>
              <a:rPr lang="en-US" sz="2400" u="sng" dirty="0"/>
              <a:t>0.3 Ma</a:t>
            </a:r>
            <a:r>
              <a:rPr lang="en-US" sz="2400" dirty="0"/>
              <a:t> to </a:t>
            </a:r>
            <a:r>
              <a:rPr lang="en-US" sz="2400" u="sng" dirty="0"/>
              <a:t>0.9</a:t>
            </a:r>
            <a:r>
              <a:rPr lang="en-US" sz="2400" dirty="0"/>
              <a:t> Ma</a:t>
            </a:r>
          </a:p>
          <a:p>
            <a:pPr lvl="1">
              <a:lnSpc>
                <a:spcPct val="110000"/>
              </a:lnSpc>
              <a:spcBef>
                <a:spcPts val="0"/>
              </a:spcBef>
              <a:buFont typeface="Wingdings" panose="05000000000000000000" pitchFamily="2" charset="2"/>
              <a:buChar char="§"/>
            </a:pPr>
            <a:endParaRPr lang="en-US" dirty="0">
              <a:solidFill>
                <a:schemeClr val="tx1">
                  <a:lumMod val="85000"/>
                  <a:lumOff val="15000"/>
                </a:schemeClr>
              </a:solidFill>
            </a:endParaRPr>
          </a:p>
          <a:p>
            <a:pPr>
              <a:lnSpc>
                <a:spcPct val="110000"/>
              </a:lnSpc>
              <a:spcBef>
                <a:spcPts val="0"/>
              </a:spcBef>
              <a:buFont typeface="Wingdings" panose="05000000000000000000" pitchFamily="2" charset="2"/>
              <a:buChar char="§"/>
            </a:pPr>
            <a:r>
              <a:rPr lang="en-US" sz="2600" dirty="0">
                <a:solidFill>
                  <a:schemeClr val="tx1">
                    <a:lumMod val="85000"/>
                    <a:lumOff val="15000"/>
                  </a:schemeClr>
                </a:solidFill>
              </a:rPr>
              <a:t> More accurate values of </a:t>
            </a:r>
            <a:r>
              <a:rPr lang="en-US" sz="2600" u="sng" dirty="0">
                <a:solidFill>
                  <a:schemeClr val="tx1">
                    <a:lumMod val="85000"/>
                    <a:lumOff val="15000"/>
                  </a:schemeClr>
                </a:solidFill>
              </a:rPr>
              <a:t>thermal properties</a:t>
            </a:r>
            <a:r>
              <a:rPr lang="en-US" sz="2600" dirty="0">
                <a:solidFill>
                  <a:schemeClr val="tx1">
                    <a:lumMod val="85000"/>
                    <a:lumOff val="15000"/>
                  </a:schemeClr>
                </a:solidFill>
              </a:rPr>
              <a:t> and </a:t>
            </a:r>
            <a:r>
              <a:rPr lang="en-US" sz="2600" u="sng" dirty="0">
                <a:solidFill>
                  <a:schemeClr val="tx1">
                    <a:lumMod val="85000"/>
                    <a:lumOff val="15000"/>
                  </a:schemeClr>
                </a:solidFill>
              </a:rPr>
              <a:t>aluminum abundance</a:t>
            </a:r>
            <a:r>
              <a:rPr lang="en-US" sz="2600" dirty="0">
                <a:solidFill>
                  <a:schemeClr val="tx1">
                    <a:lumMod val="85000"/>
                    <a:lumOff val="15000"/>
                  </a:schemeClr>
                </a:solidFill>
              </a:rPr>
              <a:t> of relevant materials are required for effective thermal evolution models</a:t>
            </a:r>
          </a:p>
        </p:txBody>
      </p:sp>
      <p:sp>
        <p:nvSpPr>
          <p:cNvPr id="4" name="Title 1">
            <a:extLst>
              <a:ext uri="{FF2B5EF4-FFF2-40B4-BE49-F238E27FC236}">
                <a16:creationId xmlns:a16="http://schemas.microsoft.com/office/drawing/2014/main" id="{2C6FE4F5-A6AD-0D16-43A8-6A83425BDFDC}"/>
              </a:ext>
            </a:extLst>
          </p:cNvPr>
          <p:cNvSpPr txBox="1">
            <a:spLocks/>
          </p:cNvSpPr>
          <p:nvPr/>
        </p:nvSpPr>
        <p:spPr>
          <a:xfrm>
            <a:off x="0" y="112718"/>
            <a:ext cx="12192000" cy="9334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5400" dirty="0">
                <a:solidFill>
                  <a:schemeClr val="tx1">
                    <a:lumMod val="85000"/>
                    <a:lumOff val="15000"/>
                  </a:schemeClr>
                </a:solidFill>
              </a:rPr>
              <a:t>Conclusions</a:t>
            </a:r>
          </a:p>
        </p:txBody>
      </p:sp>
    </p:spTree>
    <p:extLst>
      <p:ext uri="{BB962C8B-B14F-4D97-AF65-F5344CB8AC3E}">
        <p14:creationId xmlns:p14="http://schemas.microsoft.com/office/powerpoint/2010/main" val="124871817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4105</TotalTime>
  <Words>688</Words>
  <Application>Microsoft Office PowerPoint</Application>
  <PresentationFormat>Widescreen</PresentationFormat>
  <Paragraphs>112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Cambria Math</vt:lpstr>
      <vt:lpstr>Times New Roman</vt:lpstr>
      <vt:lpstr>Wingdings</vt:lpstr>
      <vt:lpstr>Retrospect</vt:lpstr>
      <vt:lpstr>The Formation and Thermal Evolution of Itokawa’s Parent Body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Material Properties on the Thermal Evolution Models of Parent Bodies</dc:title>
  <dc:creator>Jonas Hallstrom (Student)</dc:creator>
  <cp:lastModifiedBy>Coe, Michelle A - (macoe)</cp:lastModifiedBy>
  <cp:revision>236</cp:revision>
  <dcterms:created xsi:type="dcterms:W3CDTF">2022-11-04T18:46:08Z</dcterms:created>
  <dcterms:modified xsi:type="dcterms:W3CDTF">2023-04-14T21:12:54Z</dcterms:modified>
</cp:coreProperties>
</file>